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0"/>
  </p:notesMasterIdLst>
  <p:sldIdLst>
    <p:sldId id="376" r:id="rId2"/>
    <p:sldId id="377" r:id="rId3"/>
    <p:sldId id="378" r:id="rId4"/>
    <p:sldId id="379" r:id="rId5"/>
    <p:sldId id="380" r:id="rId6"/>
    <p:sldId id="381" r:id="rId7"/>
    <p:sldId id="385" r:id="rId8"/>
    <p:sldId id="386" r:id="rId9"/>
    <p:sldId id="387" r:id="rId10"/>
    <p:sldId id="388" r:id="rId11"/>
    <p:sldId id="389" r:id="rId12"/>
    <p:sldId id="395" r:id="rId13"/>
    <p:sldId id="257" r:id="rId14"/>
    <p:sldId id="258" r:id="rId15"/>
    <p:sldId id="261" r:id="rId16"/>
    <p:sldId id="306" r:id="rId17"/>
    <p:sldId id="263" r:id="rId18"/>
    <p:sldId id="307" r:id="rId19"/>
    <p:sldId id="308" r:id="rId20"/>
    <p:sldId id="309" r:id="rId21"/>
    <p:sldId id="347" r:id="rId22"/>
    <p:sldId id="348" r:id="rId23"/>
    <p:sldId id="349" r:id="rId24"/>
    <p:sldId id="295" r:id="rId25"/>
    <p:sldId id="296" r:id="rId26"/>
    <p:sldId id="265" r:id="rId27"/>
    <p:sldId id="311" r:id="rId28"/>
    <p:sldId id="312" r:id="rId29"/>
    <p:sldId id="350" r:id="rId30"/>
    <p:sldId id="351" r:id="rId31"/>
    <p:sldId id="266" r:id="rId32"/>
    <p:sldId id="267" r:id="rId33"/>
    <p:sldId id="268" r:id="rId34"/>
    <p:sldId id="269" r:id="rId35"/>
    <p:sldId id="315" r:id="rId36"/>
    <p:sldId id="316" r:id="rId37"/>
    <p:sldId id="317" r:id="rId38"/>
    <p:sldId id="352" r:id="rId39"/>
    <p:sldId id="353" r:id="rId40"/>
    <p:sldId id="354" r:id="rId41"/>
    <p:sldId id="270" r:id="rId42"/>
    <p:sldId id="297" r:id="rId43"/>
    <p:sldId id="298" r:id="rId44"/>
    <p:sldId id="271" r:id="rId45"/>
    <p:sldId id="273" r:id="rId46"/>
    <p:sldId id="319" r:id="rId47"/>
    <p:sldId id="320" r:id="rId48"/>
    <p:sldId id="321" r:id="rId49"/>
    <p:sldId id="322" r:id="rId50"/>
    <p:sldId id="355" r:id="rId51"/>
    <p:sldId id="356" r:id="rId52"/>
    <p:sldId id="357" r:id="rId53"/>
    <p:sldId id="358" r:id="rId54"/>
    <p:sldId id="275" r:id="rId55"/>
    <p:sldId id="276" r:id="rId56"/>
    <p:sldId id="277" r:id="rId57"/>
    <p:sldId id="278" r:id="rId58"/>
    <p:sldId id="323" r:id="rId59"/>
    <p:sldId id="324" r:id="rId60"/>
    <p:sldId id="325" r:id="rId61"/>
    <p:sldId id="359" r:id="rId62"/>
    <p:sldId id="360" r:id="rId63"/>
    <p:sldId id="361" r:id="rId64"/>
    <p:sldId id="282" r:id="rId65"/>
    <p:sldId id="283" r:id="rId66"/>
    <p:sldId id="285" r:id="rId67"/>
    <p:sldId id="299" r:id="rId68"/>
    <p:sldId id="327" r:id="rId69"/>
    <p:sldId id="328" r:id="rId70"/>
    <p:sldId id="329" r:id="rId71"/>
    <p:sldId id="362" r:id="rId72"/>
    <p:sldId id="363" r:id="rId73"/>
    <p:sldId id="364" r:id="rId74"/>
    <p:sldId id="279" r:id="rId75"/>
    <p:sldId id="280" r:id="rId76"/>
    <p:sldId id="281" r:id="rId77"/>
    <p:sldId id="300" r:id="rId78"/>
    <p:sldId id="331" r:id="rId79"/>
    <p:sldId id="332" r:id="rId80"/>
    <p:sldId id="333" r:id="rId81"/>
    <p:sldId id="365" r:id="rId82"/>
    <p:sldId id="366" r:id="rId83"/>
    <p:sldId id="367" r:id="rId84"/>
    <p:sldId id="286" r:id="rId85"/>
    <p:sldId id="287" r:id="rId86"/>
    <p:sldId id="288" r:id="rId87"/>
    <p:sldId id="335" r:id="rId88"/>
    <p:sldId id="336" r:id="rId89"/>
    <p:sldId id="368" r:id="rId90"/>
    <p:sldId id="369" r:id="rId91"/>
    <p:sldId id="289" r:id="rId92"/>
    <p:sldId id="301" r:id="rId93"/>
    <p:sldId id="290" r:id="rId94"/>
    <p:sldId id="291" r:id="rId95"/>
    <p:sldId id="339" r:id="rId96"/>
    <p:sldId id="340" r:id="rId97"/>
    <p:sldId id="341" r:id="rId98"/>
    <p:sldId id="370" r:id="rId99"/>
    <p:sldId id="371" r:id="rId100"/>
    <p:sldId id="372" r:id="rId101"/>
    <p:sldId id="292" r:id="rId102"/>
    <p:sldId id="302" r:id="rId103"/>
    <p:sldId id="293" r:id="rId104"/>
    <p:sldId id="304" r:id="rId105"/>
    <p:sldId id="343" r:id="rId106"/>
    <p:sldId id="344" r:id="rId107"/>
    <p:sldId id="345" r:id="rId108"/>
    <p:sldId id="373" r:id="rId109"/>
    <p:sldId id="374" r:id="rId110"/>
    <p:sldId id="375" r:id="rId111"/>
    <p:sldId id="294" r:id="rId112"/>
    <p:sldId id="303" r:id="rId113"/>
    <p:sldId id="390" r:id="rId114"/>
    <p:sldId id="391" r:id="rId115"/>
    <p:sldId id="392" r:id="rId116"/>
    <p:sldId id="382" r:id="rId117"/>
    <p:sldId id="383" r:id="rId118"/>
    <p:sldId id="384" r:id="rId1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3" autoAdjust="0"/>
    <p:restoredTop sz="49448" autoAdjust="0"/>
  </p:normalViewPr>
  <p:slideViewPr>
    <p:cSldViewPr>
      <p:cViewPr varScale="1">
        <p:scale>
          <a:sx n="54" d="100"/>
          <a:sy n="54" d="100"/>
        </p:scale>
        <p:origin x="2741" y="1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125"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EEF5C2B-E5B0-4EB4-98D9-7700A4E318C4}" type="datetimeFigureOut">
              <a:rPr lang="en-US"/>
              <a:pPr>
                <a:defRPr/>
              </a:pPr>
              <a:t>7/19/2017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7A5EBDF-1065-43B9-9343-BDE85AADF9AB}" type="slidenum">
              <a:rPr lang="en-CA"/>
              <a:pPr>
                <a:defRPr/>
              </a:pPr>
              <a:t>‹#›</a:t>
            </a:fld>
            <a:endParaRPr lang="en-CA" dirty="0"/>
          </a:p>
        </p:txBody>
      </p:sp>
    </p:spTree>
    <p:extLst>
      <p:ext uri="{BB962C8B-B14F-4D97-AF65-F5344CB8AC3E}">
        <p14:creationId xmlns:p14="http://schemas.microsoft.com/office/powerpoint/2010/main" val="23102917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appreciativeinquiry.case.edu/uploads/Gathering%20the%20Stories%20e-book1.pdf"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554242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607861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Change Management workshop. Change is a constant in many of our lives. All around us, technologies, processes, people, ideas, and methods often change, affecting the way we perform daily tasks and live our lives. This workshop will give any leader tools to implement changes more smoothly and to have those changes better accepted. This workshop will also give all participants an understanding of how change is implemented and some tools for managing their reactions to change.</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13</a:t>
            </a:fld>
            <a:endParaRPr lang="en-CA" dirty="0"/>
          </a:p>
        </p:txBody>
      </p:sp>
    </p:spTree>
    <p:extLst>
      <p:ext uri="{BB962C8B-B14F-4D97-AF65-F5344CB8AC3E}">
        <p14:creationId xmlns:p14="http://schemas.microsoft.com/office/powerpoint/2010/main" val="3246899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List the steps necessary for preparing a change strategy and building support for the change</a:t>
            </a:r>
          </a:p>
          <a:p>
            <a:r>
              <a:rPr lang="en-US" dirty="0"/>
              <a:t>•	Describe the WIFM – the individual motivators for change</a:t>
            </a:r>
          </a:p>
          <a:p>
            <a:r>
              <a:rPr lang="en-US" dirty="0"/>
              <a:t>•	Use needed components to develop a change management  and communications plans, and to list implementation strategies</a:t>
            </a:r>
          </a:p>
          <a:p>
            <a:r>
              <a:rPr lang="en-US" dirty="0"/>
              <a:t>•	Employ strategies for gathering data, addressing concerns and issues, evaluating options and adapting a change direction</a:t>
            </a:r>
          </a:p>
          <a:p>
            <a:r>
              <a:rPr lang="en-US" dirty="0"/>
              <a:t>•	Utilize methods for leading change project status meetings, celebrating a successful change implementation, and sharing the results and benefits</a:t>
            </a:r>
          </a:p>
          <a:p>
            <a:r>
              <a:rPr lang="en-US" dirty="0"/>
              <a:t>•	Describe the four states of Appreciative Inquiry, its purposes, and sample uses in case studies</a:t>
            </a:r>
          </a:p>
          <a:p>
            <a:r>
              <a:rPr lang="en-US" dirty="0"/>
              <a:t>•	Use strategies for aligning people with a change, appealing to emotions and facts</a:t>
            </a:r>
          </a:p>
          <a:p>
            <a:r>
              <a:rPr lang="en-US" dirty="0"/>
              <a:t>•	Describe the importance of resiliency in the context of change, and employ strategies the change leader and individual change participant can use to foster resiliency</a:t>
            </a:r>
          </a:p>
          <a:p>
            <a:r>
              <a:rPr lang="en-US" dirty="0"/>
              <a:t>•	Explain the importance of flexibility in the context of change, and demonstrate methods the change leader and individual change participant can use to promote flexibility</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14</a:t>
            </a:fld>
            <a:endParaRPr lang="en-CA" dirty="0"/>
          </a:p>
        </p:txBody>
      </p:sp>
    </p:spTree>
    <p:extLst>
      <p:ext uri="{BB962C8B-B14F-4D97-AF65-F5344CB8AC3E}">
        <p14:creationId xmlns:p14="http://schemas.microsoft.com/office/powerpoint/2010/main" val="838455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simple definition of change is “to cause to be different”.  The idea of change management on a personal level has been studied for more than one hundred years. But it is only since the mid- 1980’s that change management has been explored within the context of business applications.</a:t>
            </a:r>
          </a:p>
          <a:p>
            <a:r>
              <a:rPr lang="en-US" dirty="0"/>
              <a:t>Today’s change management initiatives have become a business discipline, driving bottom-line results through changes in systems and behaviors. Managing change has therefore become a critical skill, both for leadership -- and for workers in an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recall a change a participant experienced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Facilitated Discussion:  Reflecting on a Past Change</a:t>
            </a:r>
          </a:p>
          <a:p>
            <a:r>
              <a:rPr lang="en-US" sz="1200" kern="1200" dirty="0">
                <a:solidFill>
                  <a:schemeClr val="tx1"/>
                </a:solidFill>
                <a:effectLst/>
                <a:latin typeface="+mn-lt"/>
                <a:ea typeface="+mn-ea"/>
                <a:cs typeface="+mn-cs"/>
              </a:rPr>
              <a:t>Everyone has been through change. This individual exercise allows participants to draw upon personal experience to reflect upon a change -- its circumstances, and its outcome – as a way to set the stage for this seminar.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Reflecting on a Past Change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two definitions on the flip chart:</a:t>
            </a:r>
          </a:p>
          <a:p>
            <a:r>
              <a:rPr lang="en-US" sz="1200" kern="1200" dirty="0">
                <a:solidFill>
                  <a:schemeClr val="tx1"/>
                </a:solidFill>
                <a:effectLst/>
                <a:latin typeface="+mn-lt"/>
                <a:ea typeface="+mn-ea"/>
                <a:cs typeface="+mn-cs"/>
              </a:rPr>
              <a:t>Change:  To cause to be different</a:t>
            </a:r>
          </a:p>
          <a:p>
            <a:r>
              <a:rPr lang="en-US" sz="1200" kern="1200" dirty="0">
                <a:solidFill>
                  <a:schemeClr val="tx1"/>
                </a:solidFill>
                <a:effectLst/>
                <a:latin typeface="+mn-lt"/>
                <a:ea typeface="+mn-ea"/>
                <a:cs typeface="+mn-cs"/>
              </a:rPr>
              <a:t>Change management:  Driving results by changing behaviors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worksheet to each participant. </a:t>
            </a:r>
          </a:p>
          <a:p>
            <a:r>
              <a:rPr lang="en-US" sz="1200" kern="1200" dirty="0">
                <a:solidFill>
                  <a:schemeClr val="tx1"/>
                </a:solidFill>
                <a:effectLst/>
                <a:latin typeface="+mn-lt"/>
                <a:ea typeface="+mn-ea"/>
                <a:cs typeface="+mn-cs"/>
              </a:rPr>
              <a:t>Explain that this exercise will help set the stage for new thinking about change. Ask everyone to read and respond to the questions on the worksheet:</a:t>
            </a:r>
          </a:p>
          <a:p>
            <a:r>
              <a:rPr lang="en-US" sz="1200" kern="1200" dirty="0">
                <a:solidFill>
                  <a:schemeClr val="tx1"/>
                </a:solidFill>
                <a:effectLst/>
                <a:latin typeface="+mn-lt"/>
                <a:ea typeface="+mn-ea"/>
                <a:cs typeface="+mn-cs"/>
              </a:rPr>
              <a:t>Think back to a time when a major change effort occurred in your organization or group.  What was the change? What preceded it? What happened in the change occurred? How did people react to it? Was it successful?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would like to share a change that you experienced?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helped to make it successful?</a:t>
            </a:r>
          </a:p>
          <a:p>
            <a:r>
              <a:rPr lang="en-US" sz="1200" kern="1200" dirty="0">
                <a:solidFill>
                  <a:schemeClr val="tx1"/>
                </a:solidFill>
                <a:effectLst/>
                <a:latin typeface="+mn-lt"/>
                <a:ea typeface="+mn-ea"/>
                <a:cs typeface="+mn-cs"/>
              </a:rPr>
              <a:t>Write emerging success factors on the flipchart as they arise in the discussion. If themes emerge, point them out.</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15</a:t>
            </a:fld>
            <a:endParaRPr lang="en-CA" dirty="0"/>
          </a:p>
        </p:txBody>
      </p:sp>
    </p:spTree>
    <p:extLst>
      <p:ext uri="{BB962C8B-B14F-4D97-AF65-F5344CB8AC3E}">
        <p14:creationId xmlns:p14="http://schemas.microsoft.com/office/powerpoint/2010/main" val="3890513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It is critical to manage change by creating and implementing a strategy that defines an approach consistent with the unique needs of the organization. The strategy serves as the guiding framework, providing direction and shaping decision making throughout the change process.</a:t>
            </a:r>
          </a:p>
          <a:p>
            <a:pPr marL="0" marR="0">
              <a:lnSpc>
                <a:spcPct val="115000"/>
              </a:lnSpc>
              <a:spcBef>
                <a:spcPts val="0"/>
              </a:spcBef>
              <a:spcAft>
                <a:spcPts val="1000"/>
              </a:spcAft>
            </a:pPr>
            <a:r>
              <a:rPr lang="en-US" sz="1200" dirty="0">
                <a:effectLst/>
                <a:latin typeface="+mn-lt"/>
                <a:ea typeface="Times New Roman"/>
                <a:cs typeface="Times New Roman"/>
              </a:rPr>
              <a:t>A simple way to gather data for the strategy is to set up interviews and ask questions regarding the different aspects of the change. Below are some typical questions:</a:t>
            </a:r>
          </a:p>
          <a:p>
            <a:pPr marL="0" marR="0">
              <a:lnSpc>
                <a:spcPct val="115000"/>
              </a:lnSpc>
              <a:spcBef>
                <a:spcPts val="0"/>
              </a:spcBef>
              <a:spcAft>
                <a:spcPts val="1000"/>
              </a:spcAft>
            </a:pPr>
            <a:r>
              <a:rPr lang="en-US" sz="1200" dirty="0">
                <a:effectLst/>
                <a:latin typeface="+mn-lt"/>
                <a:ea typeface="Times New Roman"/>
                <a:cs typeface="Times New Roman"/>
              </a:rPr>
              <a:t> </a:t>
            </a:r>
            <a:r>
              <a:rPr lang="en-US" sz="1200" b="1" dirty="0">
                <a:effectLst/>
                <a:latin typeface="+mn-lt"/>
                <a:ea typeface="Times New Roman"/>
                <a:cs typeface="Times New Roman"/>
              </a:rPr>
              <a:t>Aspect</a:t>
            </a:r>
            <a:r>
              <a:rPr lang="en-US" sz="1200" b="0" dirty="0">
                <a:effectLst/>
                <a:latin typeface="+mn-lt"/>
                <a:ea typeface="Times New Roman"/>
                <a:cs typeface="Times New Roman"/>
              </a:rPr>
              <a:t>					</a:t>
            </a:r>
            <a:r>
              <a:rPr lang="en-US" sz="1200" b="1" dirty="0">
                <a:effectLst/>
                <a:latin typeface="+mn-lt"/>
                <a:ea typeface="Times New Roman"/>
                <a:cs typeface="Times New Roman"/>
              </a:rPr>
              <a:t>Question</a:t>
            </a:r>
          </a:p>
          <a:p>
            <a:pPr marL="0" marR="0">
              <a:lnSpc>
                <a:spcPct val="115000"/>
              </a:lnSpc>
              <a:spcBef>
                <a:spcPts val="0"/>
              </a:spcBef>
              <a:spcAft>
                <a:spcPts val="1000"/>
              </a:spcAft>
            </a:pPr>
            <a:r>
              <a:rPr lang="en-US" sz="1200" b="1" dirty="0">
                <a:effectLst/>
                <a:latin typeface="+mn-lt"/>
                <a:ea typeface="Times New Roman"/>
                <a:cs typeface="Times New Roman"/>
              </a:rPr>
              <a:t>The Situation 				</a:t>
            </a:r>
            <a:r>
              <a:rPr lang="en-US" sz="1200" dirty="0">
                <a:effectLst/>
                <a:latin typeface="+mn-lt"/>
                <a:ea typeface="Times New Roman"/>
                <a:cs typeface="Times New Roman"/>
              </a:rPr>
              <a:t>What is being changed?</a:t>
            </a:r>
          </a:p>
          <a:p>
            <a:pPr marL="0" marR="0">
              <a:lnSpc>
                <a:spcPct val="115000"/>
              </a:lnSpc>
              <a:spcBef>
                <a:spcPts val="0"/>
              </a:spcBef>
              <a:spcAft>
                <a:spcPts val="1000"/>
              </a:spcAft>
            </a:pPr>
            <a:r>
              <a:rPr lang="en-US" sz="1200" dirty="0">
                <a:effectLst/>
                <a:latin typeface="+mn-lt"/>
                <a:ea typeface="Times New Roman"/>
                <a:cs typeface="Times New Roman"/>
              </a:rPr>
              <a:t>					How much perceived need for the change exists?</a:t>
            </a:r>
          </a:p>
          <a:p>
            <a:pPr marL="0" marR="0">
              <a:lnSpc>
                <a:spcPct val="115000"/>
              </a:lnSpc>
              <a:spcBef>
                <a:spcPts val="0"/>
              </a:spcBef>
              <a:spcAft>
                <a:spcPts val="1000"/>
              </a:spcAft>
            </a:pPr>
            <a:r>
              <a:rPr lang="en-US" sz="1200" dirty="0">
                <a:effectLst/>
                <a:latin typeface="+mn-lt"/>
                <a:ea typeface="Times New Roman"/>
                <a:cs typeface="Times New Roman"/>
              </a:rPr>
              <a:t>					What groups will be impacted?</a:t>
            </a:r>
          </a:p>
          <a:p>
            <a:pPr marL="0" marR="0">
              <a:lnSpc>
                <a:spcPct val="115000"/>
              </a:lnSpc>
              <a:spcBef>
                <a:spcPts val="0"/>
              </a:spcBef>
              <a:spcAft>
                <a:spcPts val="1000"/>
              </a:spcAft>
            </a:pPr>
            <a:r>
              <a:rPr lang="en-US" sz="1200" dirty="0">
                <a:effectLst/>
                <a:latin typeface="+mn-lt"/>
                <a:ea typeface="Times New Roman"/>
                <a:cs typeface="Times New Roman"/>
              </a:rPr>
              <a:t>					How long will the change take?</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People and Their Roles 				</a:t>
            </a:r>
            <a:r>
              <a:rPr lang="en-US" sz="1200" dirty="0">
                <a:effectLst/>
                <a:latin typeface="+mn-lt"/>
                <a:ea typeface="Times New Roman"/>
                <a:cs typeface="Times New Roman"/>
              </a:rPr>
              <a:t>Who will serve as a high-level sponsor?</a:t>
            </a:r>
          </a:p>
          <a:p>
            <a:pPr marL="0" marR="0">
              <a:lnSpc>
                <a:spcPct val="115000"/>
              </a:lnSpc>
              <a:spcBef>
                <a:spcPts val="0"/>
              </a:spcBef>
              <a:spcAft>
                <a:spcPts val="1000"/>
              </a:spcAft>
            </a:pPr>
            <a:r>
              <a:rPr lang="en-US" sz="1200" dirty="0">
                <a:effectLst/>
                <a:latin typeface="+mn-lt"/>
                <a:ea typeface="Times New Roman"/>
                <a:cs typeface="Times New Roman"/>
              </a:rPr>
              <a:t>					What functional groups should be represented to lead the effort?</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Issues for Analysis 				</a:t>
            </a:r>
            <a:r>
              <a:rPr lang="en-US" sz="1200" dirty="0">
                <a:effectLst/>
                <a:latin typeface="+mn-lt"/>
                <a:ea typeface="Times New Roman"/>
                <a:cs typeface="Times New Roman"/>
              </a:rPr>
              <a:t>What will happen if we do/don’t do this?</a:t>
            </a:r>
          </a:p>
          <a:p>
            <a:pPr marL="0" marR="0">
              <a:lnSpc>
                <a:spcPct val="115000"/>
              </a:lnSpc>
              <a:spcBef>
                <a:spcPts val="0"/>
              </a:spcBef>
              <a:spcAft>
                <a:spcPts val="1000"/>
              </a:spcAft>
            </a:pPr>
            <a:r>
              <a:rPr lang="en-US" sz="1200" dirty="0">
                <a:effectLst/>
                <a:latin typeface="+mn-lt"/>
                <a:ea typeface="Times New Roman"/>
                <a:cs typeface="Times New Roman"/>
              </a:rPr>
              <a:t>					How universal is the change?	</a:t>
            </a:r>
          </a:p>
          <a:p>
            <a:pPr marL="0" marR="0">
              <a:lnSpc>
                <a:spcPct val="115000"/>
              </a:lnSpc>
              <a:spcBef>
                <a:spcPts val="0"/>
              </a:spcBef>
              <a:spcAft>
                <a:spcPts val="1000"/>
              </a:spcAft>
            </a:pPr>
            <a:r>
              <a:rPr lang="en-US" sz="1200" dirty="0">
                <a:effectLst/>
                <a:latin typeface="+mn-lt"/>
                <a:ea typeface="Times New Roman"/>
                <a:cs typeface="Times New Roman"/>
              </a:rPr>
              <a:t>					Are there exceptions or deviations to consider?</a:t>
            </a:r>
          </a:p>
          <a:p>
            <a:pPr marL="0" marR="0">
              <a:lnSpc>
                <a:spcPct val="115000"/>
              </a:lnSpc>
              <a:spcBef>
                <a:spcPts val="0"/>
              </a:spcBef>
              <a:spcAft>
                <a:spcPts val="1000"/>
              </a:spcAft>
            </a:pPr>
            <a:r>
              <a:rPr lang="en-US" sz="1200" dirty="0">
                <a:effectLst/>
                <a:latin typeface="+mn-lt"/>
                <a:ea typeface="Times New Roman"/>
                <a:cs typeface="Times New Roman"/>
              </a:rPr>
              <a:t> </a:t>
            </a:r>
          </a:p>
          <a:p>
            <a:pPr marL="0" marR="0">
              <a:lnSpc>
                <a:spcPct val="115000"/>
              </a:lnSpc>
              <a:spcBef>
                <a:spcPts val="0"/>
              </a:spcBef>
              <a:spcAft>
                <a:spcPts val="1000"/>
              </a:spcAft>
            </a:pPr>
            <a:r>
              <a:rPr lang="en-US" sz="1200" dirty="0">
                <a:effectLst/>
                <a:latin typeface="+mn-lt"/>
                <a:ea typeface="Times New Roman"/>
                <a:cs typeface="Times New Roman"/>
              </a:rPr>
              <a:t>From the answers to the questions, the strategy document is created, serving as a “blueprint” for the initiative. A strategy document should discuss important components of the change. The components are listed below, accompanied by sample wording.</a:t>
            </a:r>
          </a:p>
          <a:p>
            <a:pPr marL="0" marR="0">
              <a:lnSpc>
                <a:spcPct val="115000"/>
              </a:lnSpc>
              <a:spcBef>
                <a:spcPts val="0"/>
              </a:spcBef>
              <a:spcAft>
                <a:spcPts val="0"/>
              </a:spcAft>
            </a:pPr>
            <a:r>
              <a:rPr lang="en-US" sz="1200" dirty="0">
                <a:effectLst/>
                <a:latin typeface="+mn-lt"/>
                <a:ea typeface="Times New Roman"/>
                <a:cs typeface="Times New Roman"/>
              </a:rPr>
              <a:t> </a:t>
            </a:r>
          </a:p>
          <a:p>
            <a:pPr marL="0" marR="0">
              <a:lnSpc>
                <a:spcPct val="115000"/>
              </a:lnSpc>
              <a:spcBef>
                <a:spcPts val="0"/>
              </a:spcBef>
              <a:spcAft>
                <a:spcPts val="0"/>
              </a:spcAft>
            </a:pPr>
            <a:r>
              <a:rPr lang="en-US" sz="1200" b="1" dirty="0">
                <a:effectLst/>
                <a:latin typeface="+mn-lt"/>
                <a:ea typeface="Times New Roman"/>
                <a:cs typeface="Times New Roman"/>
              </a:rPr>
              <a:t>Strategy Component</a:t>
            </a:r>
            <a:r>
              <a:rPr lang="en-US" sz="1200" b="0" dirty="0">
                <a:effectLst/>
                <a:latin typeface="+mn-lt"/>
                <a:ea typeface="Times New Roman"/>
                <a:cs typeface="Times New Roman"/>
              </a:rPr>
              <a:t>					</a:t>
            </a:r>
            <a:r>
              <a:rPr lang="en-US" sz="1200" b="1" dirty="0">
                <a:effectLst/>
                <a:latin typeface="+mn-lt"/>
                <a:ea typeface="Times New Roman"/>
                <a:cs typeface="Times New Roman"/>
              </a:rPr>
              <a:t>Sample Language/Notes</a:t>
            </a: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Description of the proposed change vision, and its goals</a:t>
            </a:r>
            <a:r>
              <a:rPr lang="en-US" sz="1200" b="0" dirty="0">
                <a:effectLst/>
                <a:latin typeface="+mn-lt"/>
                <a:ea typeface="Times New Roman"/>
                <a:cs typeface="Times New Roman"/>
              </a:rPr>
              <a:t>		</a:t>
            </a:r>
            <a:r>
              <a:rPr lang="en-US" sz="1200" dirty="0">
                <a:effectLst/>
                <a:latin typeface="+mn-lt"/>
                <a:ea typeface="Times New Roman"/>
                <a:cs typeface="Times New Roman"/>
              </a:rPr>
              <a:t>Transform the business processes and the technology by which the organization manages the human resources and payroll functions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The reasons(s) why the change is necessary</a:t>
            </a:r>
            <a:r>
              <a:rPr lang="en-US" sz="1200" b="0" dirty="0">
                <a:effectLst/>
                <a:latin typeface="+mn-lt"/>
                <a:ea typeface="Times New Roman"/>
                <a:cs typeface="Times New Roman"/>
              </a:rPr>
              <a:t>			</a:t>
            </a:r>
            <a:r>
              <a:rPr lang="en-US" sz="1200" dirty="0">
                <a:effectLst/>
                <a:latin typeface="+mn-lt"/>
                <a:ea typeface="Times New Roman"/>
                <a:cs typeface="Times New Roman"/>
              </a:rPr>
              <a:t>These changes will allow the organization to save time and money and provide more responsive HR and payroll services to our employees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Critical success measures and key performance indicators</a:t>
            </a:r>
            <a:r>
              <a:rPr lang="en-US" sz="1200" b="0" dirty="0">
                <a:effectLst/>
                <a:latin typeface="+mn-lt"/>
                <a:ea typeface="Times New Roman"/>
                <a:cs typeface="Times New Roman"/>
              </a:rPr>
              <a:t>		</a:t>
            </a:r>
            <a:r>
              <a:rPr lang="en-US" sz="1200" dirty="0">
                <a:effectLst/>
                <a:latin typeface="+mn-lt"/>
                <a:ea typeface="Times New Roman"/>
                <a:cs typeface="Times New Roman"/>
              </a:rPr>
              <a:t>Risks have been proactively identified and addressed</a:t>
            </a:r>
          </a:p>
          <a:p>
            <a:pPr marL="0" marR="0">
              <a:lnSpc>
                <a:spcPct val="115000"/>
              </a:lnSpc>
              <a:spcBef>
                <a:spcPts val="0"/>
              </a:spcBef>
              <a:spcAft>
                <a:spcPts val="1000"/>
              </a:spcAft>
            </a:pPr>
            <a:r>
              <a:rPr lang="en-US" sz="1200" dirty="0">
                <a:effectLst/>
                <a:latin typeface="+mn-lt"/>
                <a:ea typeface="Times New Roman"/>
                <a:cs typeface="Times New Roman"/>
              </a:rPr>
              <a:t>						Employees are prepared to perform their new job on Go live day with a 95% success ratio</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Project stakeholders and stakeholder groups and their involvement</a:t>
            </a:r>
            <a:r>
              <a:rPr lang="en-US" sz="1200" b="0" dirty="0">
                <a:effectLst/>
                <a:latin typeface="+mn-lt"/>
                <a:ea typeface="Times New Roman"/>
                <a:cs typeface="Times New Roman"/>
              </a:rPr>
              <a:t>	</a:t>
            </a:r>
            <a:r>
              <a:rPr lang="en-US" sz="1200" dirty="0">
                <a:effectLst/>
                <a:latin typeface="+mn-lt"/>
                <a:ea typeface="Times New Roman"/>
                <a:cs typeface="Times New Roman"/>
              </a:rPr>
              <a:t>The current Phase: Senior management</a:t>
            </a:r>
          </a:p>
          <a:p>
            <a:pPr marL="0" marR="0">
              <a:lnSpc>
                <a:spcPct val="115000"/>
              </a:lnSpc>
              <a:spcBef>
                <a:spcPts val="0"/>
              </a:spcBef>
              <a:spcAft>
                <a:spcPts val="1000"/>
              </a:spcAft>
            </a:pPr>
            <a:r>
              <a:rPr lang="en-US" sz="1200" dirty="0">
                <a:effectLst/>
                <a:latin typeface="+mn-lt"/>
                <a:ea typeface="Times New Roman"/>
                <a:cs typeface="Times New Roman"/>
              </a:rPr>
              <a:t>						The Pre-Implementation Phase: Senior management, subject matter experts, change champions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Key messages to communicate</a:t>
            </a:r>
            <a:r>
              <a:rPr lang="en-US" sz="1200" b="0" dirty="0">
                <a:effectLst/>
                <a:latin typeface="+mn-lt"/>
                <a:ea typeface="Times New Roman"/>
                <a:cs typeface="Times New Roman"/>
              </a:rPr>
              <a:t>				</a:t>
            </a:r>
            <a:r>
              <a:rPr lang="en-US" sz="1200" dirty="0">
                <a:effectLst/>
                <a:latin typeface="+mn-lt"/>
                <a:ea typeface="Times New Roman"/>
                <a:cs typeface="Times New Roman"/>
              </a:rPr>
              <a:t>Pre-Implementation Phase:   The business requirements, business case staffing,  and the projected timeline</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Roles and Responsibilities</a:t>
            </a:r>
            <a:r>
              <a:rPr lang="en-US" sz="1200" b="0" dirty="0">
                <a:effectLst/>
                <a:latin typeface="+mn-lt"/>
                <a:ea typeface="Times New Roman"/>
                <a:cs typeface="Times New Roman"/>
              </a:rPr>
              <a:t>				</a:t>
            </a:r>
            <a:r>
              <a:rPr lang="en-US" sz="1200" dirty="0">
                <a:effectLst/>
                <a:latin typeface="+mn-lt"/>
                <a:ea typeface="Times New Roman"/>
                <a:cs typeface="Times New Roman"/>
              </a:rPr>
              <a:t>Communications Team Lead: Develop project communications and presentations</a:t>
            </a:r>
          </a:p>
          <a:p>
            <a:pPr marL="0" marR="0">
              <a:lnSpc>
                <a:spcPct val="115000"/>
              </a:lnSpc>
              <a:spcBef>
                <a:spcPts val="0"/>
              </a:spcBef>
              <a:spcAft>
                <a:spcPts val="1000"/>
              </a:spcAft>
            </a:pPr>
            <a:r>
              <a:rPr lang="en-US" sz="1200" dirty="0">
                <a:effectLst/>
                <a:latin typeface="+mn-lt"/>
                <a:ea typeface="Times New Roman"/>
                <a:cs typeface="Times New Roman"/>
              </a:rPr>
              <a:t>						Change Management Team Lead: Direct overall team activities; Provide team with change management expertise; Manage Project Team 						Effectiveness, Capability Transfer, &amp; Leadership Alignment activities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Target time frame to achieve goals</a:t>
            </a:r>
            <a:r>
              <a:rPr lang="en-US" sz="1200" b="0" dirty="0">
                <a:effectLst/>
                <a:latin typeface="+mn-lt"/>
                <a:ea typeface="Times New Roman"/>
                <a:cs typeface="Times New Roman"/>
              </a:rPr>
              <a:t>				</a:t>
            </a:r>
            <a:r>
              <a:rPr lang="en-US" sz="1200" dirty="0">
                <a:effectLst/>
                <a:latin typeface="+mn-lt"/>
                <a:ea typeface="Times New Roman"/>
                <a:cs typeface="Times New Roman"/>
              </a:rPr>
              <a:t>(This can be a graphical time line, a paragraph, an embedded spreadsheet, etc.)</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Focus Areas</a:t>
            </a:r>
            <a:r>
              <a:rPr lang="en-US" sz="1200" b="0" dirty="0">
                <a:effectLst/>
                <a:latin typeface="+mn-lt"/>
                <a:ea typeface="Times New Roman"/>
                <a:cs typeface="Times New Roman"/>
              </a:rPr>
              <a:t>						</a:t>
            </a:r>
            <a:r>
              <a:rPr lang="en-US" sz="1200" dirty="0">
                <a:effectLst/>
                <a:latin typeface="+mn-lt"/>
                <a:ea typeface="Times New Roman"/>
                <a:cs typeface="Times New Roman"/>
              </a:rPr>
              <a:t>Leadership Alignment: Align leaders to the project vision and enable them to champion the effort</a:t>
            </a:r>
          </a:p>
          <a:p>
            <a:pPr marL="0" marR="0">
              <a:lnSpc>
                <a:spcPct val="115000"/>
              </a:lnSpc>
              <a:spcBef>
                <a:spcPts val="0"/>
              </a:spcBef>
              <a:spcAft>
                <a:spcPts val="1000"/>
              </a:spcAft>
            </a:pPr>
            <a:r>
              <a:rPr lang="en-US" sz="1200" dirty="0">
                <a:effectLst/>
                <a:latin typeface="+mn-lt"/>
                <a:ea typeface="Times New Roman"/>
                <a:cs typeface="Times New Roman"/>
              </a:rPr>
              <a:t>						Organizational transition: Design new employee roles, jobs, and organization structures to support the new processes and technology</a:t>
            </a: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dirty="0">
                <a:effectLst/>
                <a:latin typeface="+mn-lt"/>
                <a:ea typeface="Times New Roman"/>
                <a:cs typeface="Times New Roman"/>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a hypothetical case study to create questions for a change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Contemporary Chemical</a:t>
            </a:r>
          </a:p>
          <a:p>
            <a:r>
              <a:rPr lang="en-US" sz="1200" kern="1200" dirty="0">
                <a:solidFill>
                  <a:schemeClr val="tx1"/>
                </a:solidFill>
                <a:effectLst/>
                <a:latin typeface="+mn-lt"/>
                <a:ea typeface="+mn-ea"/>
                <a:cs typeface="+mn-cs"/>
              </a:rPr>
              <a:t>This exercise provides participants with practice developing key questions that need to be answered in order to gather data necessary for developing a change management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Contemporary Chemical Phase I</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handout. It contains a short case about a company about to undergo a change.</a:t>
            </a:r>
          </a:p>
          <a:p>
            <a:r>
              <a:rPr lang="en-US" sz="1200" kern="1200" dirty="0">
                <a:solidFill>
                  <a:schemeClr val="tx1"/>
                </a:solidFill>
                <a:effectLst/>
                <a:latin typeface="+mn-lt"/>
                <a:ea typeface="+mn-ea"/>
                <a:cs typeface="+mn-cs"/>
              </a:rPr>
              <a:t>Ask participants to read the case and develop questions that need to be asked in order to create a strategy.  The questions should be written on flip chart paper and posted for discussion during debrief.</a:t>
            </a:r>
          </a:p>
          <a:p>
            <a:r>
              <a:rPr lang="en-US" sz="1200" kern="1200" dirty="0">
                <a:solidFill>
                  <a:schemeClr val="tx1"/>
                </a:solidFill>
                <a:effectLst/>
                <a:latin typeface="+mn-lt"/>
                <a:ea typeface="+mn-ea"/>
                <a:cs typeface="+mn-cs"/>
              </a:rPr>
              <a:t>In the debrief discussion, look for common question themes among the groups, and emphasize the importance of gathering all the needed data about the situation, the people, and the issues aspects of the organization and the potential change.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a complete and comprehensive strategy and strategy document important to the success of a change management project?</a:t>
            </a:r>
          </a:p>
          <a:p>
            <a:pPr marL="0" marR="0">
              <a:lnSpc>
                <a:spcPct val="115000"/>
              </a:lnSpc>
              <a:spcBef>
                <a:spcPts val="0"/>
              </a:spcBef>
              <a:spcAft>
                <a:spcPts val="1000"/>
              </a:spcAft>
            </a:pPr>
            <a:endParaRPr lang="en-US" sz="1200" dirty="0">
              <a:effectLst/>
              <a:latin typeface="+mn-lt"/>
              <a:ea typeface="Times New Roman"/>
              <a:cs typeface="Times New Roman"/>
            </a:endParaRP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16</a:t>
            </a:fld>
            <a:endParaRPr lang="en-CA" dirty="0"/>
          </a:p>
        </p:txBody>
      </p:sp>
    </p:spTree>
    <p:extLst>
      <p:ext uri="{BB962C8B-B14F-4D97-AF65-F5344CB8AC3E}">
        <p14:creationId xmlns:p14="http://schemas.microsoft.com/office/powerpoint/2010/main" val="1411939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r>
              <a:rPr lang="en-US" dirty="0"/>
              <a:t>To effectively implement a team positioned for success, leaders must select members who display a high degree of skill in six key elements: Commitment, contribution, communication, cooperation, conflict management, and connection.</a:t>
            </a:r>
          </a:p>
          <a:p>
            <a:r>
              <a:rPr lang="en-US" dirty="0"/>
              <a:t>The team must represent all of the needed functional groups and roles necessary to manage the change initiative. By formalizing the team and providing funding and other resources, it sends a message of accountability and responsibility, and illustrates the investment the organization has made in the change.</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six elements of a successful change management team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Teams and Roles in Change Management</a:t>
            </a:r>
          </a:p>
          <a:p>
            <a:r>
              <a:rPr lang="en-US" sz="1200" kern="1200" dirty="0">
                <a:solidFill>
                  <a:schemeClr val="tx1"/>
                </a:solidFill>
                <a:effectLst/>
                <a:latin typeface="+mn-lt"/>
                <a:ea typeface="+mn-ea"/>
                <a:cs typeface="+mn-cs"/>
              </a:rPr>
              <a:t>People responsible for putting together a change management team should carefully consider the six elements when selecting individuals for the team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Elements of a High Performing Change Management Team</a:t>
            </a:r>
          </a:p>
          <a:p>
            <a:r>
              <a:rPr lang="en-US" sz="1200" kern="1200" dirty="0">
                <a:solidFill>
                  <a:schemeClr val="tx1"/>
                </a:solidFill>
                <a:effectLst/>
                <a:latin typeface="+mn-lt"/>
                <a:ea typeface="+mn-ea"/>
                <a:cs typeface="+mn-cs"/>
              </a:rPr>
              <a:t>Handout:  Essentials Roles for a Change Management Team</a:t>
            </a:r>
          </a:p>
          <a:p>
            <a:r>
              <a:rPr lang="en-US" sz="1200" kern="1200" dirty="0">
                <a:solidFill>
                  <a:schemeClr val="tx1"/>
                </a:solidFill>
                <a:effectLst/>
                <a:latin typeface="+mn-lt"/>
                <a:ea typeface="+mn-ea"/>
                <a:cs typeface="+mn-cs"/>
              </a:rPr>
              <a:t>Worksheet: Change Management Team Job Description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two handouts and the worksheet to everyone</a:t>
            </a:r>
          </a:p>
          <a:p>
            <a:r>
              <a:rPr lang="en-US" sz="1200" kern="1200" dirty="0">
                <a:solidFill>
                  <a:schemeClr val="tx1"/>
                </a:solidFill>
                <a:effectLst/>
                <a:latin typeface="+mn-lt"/>
                <a:ea typeface="+mn-ea"/>
                <a:cs typeface="+mn-cs"/>
              </a:rPr>
              <a:t>Discuss the six elements and overview the roles that should be represented</a:t>
            </a:r>
          </a:p>
          <a:p>
            <a:r>
              <a:rPr lang="en-US" sz="1200" kern="1200" dirty="0">
                <a:solidFill>
                  <a:schemeClr val="tx1"/>
                </a:solidFill>
                <a:effectLst/>
                <a:latin typeface="+mn-lt"/>
                <a:ea typeface="+mn-ea"/>
                <a:cs typeface="+mn-cs"/>
              </a:rPr>
              <a:t>Divide the group into teams of 4</a:t>
            </a:r>
          </a:p>
          <a:p>
            <a:r>
              <a:rPr lang="en-US" sz="1200" kern="1200" dirty="0">
                <a:solidFill>
                  <a:schemeClr val="tx1"/>
                </a:solidFill>
                <a:effectLst/>
                <a:latin typeface="+mn-lt"/>
                <a:ea typeface="+mn-ea"/>
                <a:cs typeface="+mn-cs"/>
              </a:rPr>
              <a:t>Ask the groups to use the worksheet to write a short job description for a team member in the change management role</a:t>
            </a:r>
          </a:p>
          <a:p>
            <a:r>
              <a:rPr lang="en-US" sz="1200" kern="1200" dirty="0">
                <a:solidFill>
                  <a:schemeClr val="tx1"/>
                </a:solidFill>
                <a:effectLst/>
                <a:latin typeface="+mn-lt"/>
                <a:ea typeface="+mn-ea"/>
                <a:cs typeface="+mn-cs"/>
              </a:rPr>
              <a:t>In debrief, ask each group to share one or two requirements from their job description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benefits of careful and balanced selection of change management team members?</a:t>
            </a:r>
          </a:p>
          <a:p>
            <a:r>
              <a:rPr lang="en-US" sz="1200" kern="1200" dirty="0">
                <a:solidFill>
                  <a:schemeClr val="tx1"/>
                </a:solidFill>
                <a:effectLst/>
                <a:latin typeface="+mn-lt"/>
                <a:ea typeface="+mn-ea"/>
                <a:cs typeface="+mn-cs"/>
              </a:rPr>
              <a:t>The problems of not considering the right skills and attributes?</a:t>
            </a:r>
          </a:p>
          <a:p>
            <a:r>
              <a:rPr lang="en-US" sz="1200" kern="1200" dirty="0">
                <a:solidFill>
                  <a:schemeClr val="tx1"/>
                </a:solidFill>
                <a:effectLst/>
                <a:latin typeface="+mn-lt"/>
                <a:ea typeface="+mn-ea"/>
                <a:cs typeface="+mn-cs"/>
              </a:rPr>
              <a:t>Remind participants to consider adding an item to their action plan.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Below is an optional team-building exercise you can use if time permits.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create a group resume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resume is an excellent way to help a newly formed change management team discover how rich the group is in skills and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3 and provide each with flipchart paper and markers</a:t>
            </a:r>
          </a:p>
          <a:p>
            <a:r>
              <a:rPr lang="en-US" sz="1200" kern="1200" dirty="0">
                <a:solidFill>
                  <a:schemeClr val="tx1"/>
                </a:solidFill>
                <a:effectLst/>
                <a:latin typeface="+mn-lt"/>
                <a:ea typeface="+mn-ea"/>
                <a:cs typeface="+mn-cs"/>
              </a:rPr>
              <a:t>Tell the group members that they represent an incredible array of talents and experiences</a:t>
            </a:r>
          </a:p>
          <a:p>
            <a:r>
              <a:rPr lang="en-US" sz="1200" kern="1200" dirty="0">
                <a:solidFill>
                  <a:schemeClr val="tx1"/>
                </a:solidFill>
                <a:effectLst/>
                <a:latin typeface="+mn-lt"/>
                <a:ea typeface="+mn-ea"/>
                <a:cs typeface="+mn-cs"/>
              </a:rPr>
              <a:t>Suggest that one way to learn about one another is to compile a group resume</a:t>
            </a:r>
          </a:p>
          <a:p>
            <a:r>
              <a:rPr lang="en-US" sz="1200" kern="1200" dirty="0">
                <a:solidFill>
                  <a:schemeClr val="tx1"/>
                </a:solidFill>
                <a:effectLst/>
                <a:latin typeface="+mn-lt"/>
                <a:ea typeface="+mn-ea"/>
                <a:cs typeface="+mn-cs"/>
              </a:rPr>
              <a:t>Ask the groups to use flipchart paper to each write a resume that includes</a:t>
            </a:r>
          </a:p>
          <a:p>
            <a:pPr lvl="0"/>
            <a:r>
              <a:rPr lang="en-US" sz="1200" kern="1200" dirty="0">
                <a:solidFill>
                  <a:schemeClr val="tx1"/>
                </a:solidFill>
                <a:effectLst/>
                <a:latin typeface="+mn-lt"/>
                <a:ea typeface="+mn-ea"/>
                <a:cs typeface="+mn-cs"/>
              </a:rPr>
              <a:t>Total years of professional experience</a:t>
            </a:r>
          </a:p>
          <a:p>
            <a:pPr lvl="0"/>
            <a:r>
              <a:rPr lang="en-US" sz="1200" kern="1200" dirty="0">
                <a:solidFill>
                  <a:schemeClr val="tx1"/>
                </a:solidFill>
                <a:effectLst/>
                <a:latin typeface="+mn-lt"/>
                <a:ea typeface="+mn-ea"/>
                <a:cs typeface="+mn-cs"/>
              </a:rPr>
              <a:t>Positions held</a:t>
            </a:r>
          </a:p>
          <a:p>
            <a:pPr lvl="0"/>
            <a:r>
              <a:rPr lang="en-US" sz="1200" kern="1200" dirty="0">
                <a:solidFill>
                  <a:schemeClr val="tx1"/>
                </a:solidFill>
                <a:effectLst/>
                <a:latin typeface="+mn-lt"/>
                <a:ea typeface="+mn-ea"/>
                <a:cs typeface="+mn-cs"/>
              </a:rPr>
              <a:t>Key accomplishments</a:t>
            </a:r>
          </a:p>
          <a:p>
            <a:pPr lvl="0"/>
            <a:r>
              <a:rPr lang="en-US" sz="1200" kern="1200" dirty="0">
                <a:solidFill>
                  <a:schemeClr val="tx1"/>
                </a:solidFill>
                <a:effectLst/>
                <a:latin typeface="+mn-lt"/>
                <a:ea typeface="+mn-ea"/>
                <a:cs typeface="+mn-cs"/>
              </a:rPr>
              <a:t>Knowledge about the change management topic</a:t>
            </a:r>
          </a:p>
          <a:p>
            <a:pPr lvl="0"/>
            <a:r>
              <a:rPr lang="en-US" sz="1200" kern="1200" dirty="0">
                <a:solidFill>
                  <a:schemeClr val="tx1"/>
                </a:solidFill>
                <a:effectLst/>
                <a:latin typeface="+mn-lt"/>
                <a:ea typeface="+mn-ea"/>
                <a:cs typeface="+mn-cs"/>
              </a:rPr>
              <a:t>Educational background</a:t>
            </a:r>
          </a:p>
          <a:p>
            <a:pPr lvl="0"/>
            <a:r>
              <a:rPr lang="en-US" sz="1200" kern="1200" dirty="0">
                <a:solidFill>
                  <a:schemeClr val="tx1"/>
                </a:solidFill>
                <a:effectLst/>
                <a:latin typeface="+mn-lt"/>
                <a:ea typeface="+mn-ea"/>
                <a:cs typeface="+mn-cs"/>
              </a:rPr>
              <a:t>Hobbies</a:t>
            </a:r>
          </a:p>
          <a:p>
            <a:r>
              <a:rPr lang="en-US" sz="1200" kern="1200" dirty="0">
                <a:solidFill>
                  <a:schemeClr val="tx1"/>
                </a:solidFill>
                <a:effectLst/>
                <a:latin typeface="+mn-lt"/>
                <a:ea typeface="+mn-ea"/>
                <a:cs typeface="+mn-cs"/>
              </a:rPr>
              <a:t>In debrief, ask each group to present their resume to the large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to consider adding an item to their action plan. </a:t>
            </a:r>
          </a:p>
          <a:p>
            <a:endParaRPr lang="en-US" sz="1200" kern="1200" dirty="0">
              <a:solidFill>
                <a:schemeClr val="tx1"/>
              </a:solidFill>
              <a:effectLst/>
              <a:latin typeface="+mn-lt"/>
              <a:ea typeface="+mn-ea"/>
              <a:cs typeface="+mn-cs"/>
            </a:endParaRPr>
          </a:p>
          <a:p>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3EF6E2D-1FEB-4309-8429-07C33DD2AC28}" type="slidenum">
              <a:rPr lang="en-CA" smtClean="0"/>
              <a:pPr eaLnBrk="1" hangingPunct="1"/>
              <a:t>17</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change to be successful, people must desire to support and participate in the change. Simply building awareness does not generate desire. Showing everyone what is in it for them will produce a great starting point and help generate support. The beginning of the change process is very important and showing the affected parties how the change will improve their environment will initiate the process on the right foot.</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24</a:t>
            </a:fld>
            <a:endParaRPr lang="en-CA" dirty="0"/>
          </a:p>
        </p:txBody>
      </p:sp>
    </p:spTree>
    <p:extLst>
      <p:ext uri="{BB962C8B-B14F-4D97-AF65-F5344CB8AC3E}">
        <p14:creationId xmlns:p14="http://schemas.microsoft.com/office/powerpoint/2010/main" val="1930770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 order to answer the question “What’s in it for Me?”, or WIFM, change management leadership must create energy and engagement around the change. This builds momentum, and instills support at all levels of the organization. Factors that influence WIFM are:</a:t>
            </a:r>
          </a:p>
          <a:p>
            <a:r>
              <a:rPr lang="en-US" dirty="0"/>
              <a:t>•	The nature of the change</a:t>
            </a:r>
          </a:p>
          <a:p>
            <a:r>
              <a:rPr lang="en-US" dirty="0"/>
              <a:t>•	The organizational context for the change</a:t>
            </a:r>
          </a:p>
          <a:p>
            <a:r>
              <a:rPr lang="en-US" dirty="0"/>
              <a:t>•	An employee’s personal situation</a:t>
            </a:r>
          </a:p>
          <a:p>
            <a:r>
              <a:rPr lang="en-US" dirty="0"/>
              <a:t>•	What motivates the person as an individual?</a:t>
            </a:r>
          </a:p>
          <a:p>
            <a:r>
              <a:rPr lang="en-US" dirty="0"/>
              <a:t>The next exercise provides data input that can be used to discover what’s in the change for employees at Contemporary Chemical.</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a SWOT analysis to pinpoint opportunities to encourage WIFM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SWOT Analysis at Contemporary Chemical</a:t>
            </a:r>
          </a:p>
          <a:p>
            <a:r>
              <a:rPr lang="en-US" sz="1200" kern="1200" dirty="0">
                <a:solidFill>
                  <a:schemeClr val="tx1"/>
                </a:solidFill>
                <a:effectLst/>
                <a:latin typeface="+mn-lt"/>
                <a:ea typeface="+mn-ea"/>
                <a:cs typeface="+mn-cs"/>
              </a:rPr>
              <a:t>A SWOT analysis is a simple tool for analyzing Strength, Weaknesses, Opportunities, and Threats for reviewing a strategy, business proposition, position, and direction of a company, business proposition, or any other idea.</a:t>
            </a:r>
          </a:p>
          <a:p>
            <a:r>
              <a:rPr lang="en-US" sz="1200" kern="1200" dirty="0">
                <a:solidFill>
                  <a:schemeClr val="tx1"/>
                </a:solidFill>
                <a:effectLst/>
                <a:latin typeface="+mn-lt"/>
                <a:ea typeface="+mn-ea"/>
                <a:cs typeface="+mn-cs"/>
              </a:rPr>
              <a:t>What is learned from the Strength and Opportunities quadrants can be used to leverage the WIFM factor for a planned change.  The Weaknesses and Threats results help the team avoid potential pitfalls when working to instill desire for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SWOT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the flip chart, write “SWOT” and draw and label the SWOT quadrants.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purpose of a SWOT analysis: </a:t>
            </a:r>
          </a:p>
          <a:p>
            <a:r>
              <a:rPr lang="en-US" sz="1200" kern="1200" dirty="0">
                <a:solidFill>
                  <a:schemeClr val="tx1"/>
                </a:solidFill>
                <a:effectLst/>
                <a:latin typeface="+mn-lt"/>
                <a:ea typeface="+mn-ea"/>
                <a:cs typeface="+mn-cs"/>
              </a:rPr>
              <a:t>A SWOT analysis is a simple tool for analyzing Strengths, Weaknesses, Opportunities, and Threats for reviewing a strategy, business proposition, position, and direction of a company, business proposition, or any other idea.</a:t>
            </a:r>
          </a:p>
          <a:p>
            <a:r>
              <a:rPr lang="en-US" sz="1200" kern="1200" dirty="0">
                <a:solidFill>
                  <a:schemeClr val="tx1"/>
                </a:solidFill>
                <a:effectLst/>
                <a:latin typeface="+mn-lt"/>
                <a:ea typeface="+mn-ea"/>
                <a:cs typeface="+mn-cs"/>
              </a:rPr>
              <a:t>Divide participants into groups of 4 and provide the worksheet.</a:t>
            </a:r>
          </a:p>
          <a:p>
            <a:r>
              <a:rPr lang="en-US" sz="1200" kern="1200" dirty="0">
                <a:solidFill>
                  <a:schemeClr val="tx1"/>
                </a:solidFill>
                <a:effectLst/>
                <a:latin typeface="+mn-lt"/>
                <a:ea typeface="+mn-ea"/>
                <a:cs typeface="+mn-cs"/>
              </a:rPr>
              <a:t>Ask groups to revisit the Contemporary Chemical case (phase I) and perform a SWOT analysis given the facts presented.</a:t>
            </a:r>
          </a:p>
          <a:p>
            <a:r>
              <a:rPr lang="en-US" sz="1200" kern="1200" dirty="0">
                <a:solidFill>
                  <a:schemeClr val="tx1"/>
                </a:solidFill>
                <a:effectLst/>
                <a:latin typeface="+mn-lt"/>
                <a:ea typeface="+mn-ea"/>
                <a:cs typeface="+mn-cs"/>
              </a:rPr>
              <a:t>Mention that they should consider the different change audiences in their analysis.</a:t>
            </a:r>
          </a:p>
          <a:p>
            <a:r>
              <a:rPr lang="en-US" sz="1200" kern="1200" dirty="0">
                <a:solidFill>
                  <a:schemeClr val="tx1"/>
                </a:solidFill>
                <a:effectLst/>
                <a:latin typeface="+mn-lt"/>
                <a:ea typeface="+mn-ea"/>
                <a:cs typeface="+mn-cs"/>
              </a:rPr>
              <a:t>Debrief the exercise by pointing out strengths and opportunities in common across the groups’ results, and asking participants how they can translate these into tactics for supporting the WIFM messages during a change process.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SWOT analysis help you identify elements to support motivation for change?</a:t>
            </a:r>
          </a:p>
          <a:p>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A50F-F070-4AEB-AE76-ED10550538DB}" type="slidenum">
              <a:rPr lang="en-CA" smtClean="0"/>
              <a:pPr eaLnBrk="1" hangingPunct="1"/>
              <a:t>25</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Effective communications are essential for building support throughout the organization.</a:t>
            </a:r>
          </a:p>
          <a:p>
            <a:r>
              <a:rPr lang="en-US" dirty="0"/>
              <a:t>Whoever communicates with people impacted by a change must have a clear understanding of the overall nature of the change, its reasons, and how it aligns with the vision for the organization. He or she must understand the risks of not changing, the timing for the change, and what people will be most impacted by the change.</a:t>
            </a:r>
          </a:p>
          <a:p>
            <a:r>
              <a:rPr lang="en-US" dirty="0"/>
              <a:t>Communications options are many, including email, presentations, postings on the organization’s intranet, flyers and circulars, banners, online or phone conferences, and special social events.</a:t>
            </a:r>
          </a:p>
          <a:p>
            <a:r>
              <a:rPr lang="en-US" dirty="0"/>
              <a:t>Beforehand, communicators should identify and segment audience groups, craft messages appropriate for each audience, and determine the most effective packaging, timing, and methods for communicating.</a:t>
            </a:r>
          </a:p>
          <a:p>
            <a:r>
              <a:rPr lang="en-US" dirty="0"/>
              <a:t>•	Executive sponsorship</a:t>
            </a:r>
          </a:p>
          <a:p>
            <a:r>
              <a:rPr lang="en-US" dirty="0"/>
              <a:t>•	Coaching by managers and supervisors</a:t>
            </a:r>
          </a:p>
          <a:p>
            <a:r>
              <a:rPr lang="en-US" dirty="0"/>
              <a:t>•	Ready access to business information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translate the strengths and opportunities of the Contemporary Chemical telecommuting pilot into potential communication messages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SWOT analysis allows the change management team members to pinpoint positive elements and benefits that will be crafted later into communications and entered into a communications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results of the SWOT analysis available for use by the teams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strengths and opportunities listed in the just-completed SWOT analysis, list various audiences for the project, and brainstorm several points that will be translated into various communication messages as the change management project progresses.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match message to audience?</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3538934-DE2E-4B58-90D2-3A0B3C301B32}" type="slidenum">
              <a:rPr lang="en-CA" smtClean="0"/>
              <a:pPr eaLnBrk="1" hangingPunct="1"/>
              <a:t>26</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Change is constant and will always occur, and understanding its components on an individual level can help us relate it to an organizational level. Change is important to understand, as it affects many facets of an organization. Its effect on the individual is of great importance as it will filter through and influence all levels of the organization. Organizational change can create fear and uncertainty, it is important to understand these influences; what is expected when they do occur, and preparing for them when they happen.</a:t>
            </a:r>
            <a:endParaRPr lang="en-CA"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843D112-DA8C-40C0-952D-334F44378952}" type="slidenum">
              <a:rPr lang="en-CA" smtClean="0"/>
              <a:pPr eaLnBrk="1" hangingPunct="1"/>
              <a:t>31</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898430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Typically causes of change can be split into two categories: Internal and External. </a:t>
            </a:r>
          </a:p>
          <a:p>
            <a:r>
              <a:rPr lang="en-US" dirty="0"/>
              <a:t>No organization is an island and external forces are always influencing and interacting with its existence. Individuals and organizations may have very little ability to influence such external factors such as politics, culture, economy, societal changes, or technology. It is important to understand that if the change is the result of an external factor, accept the change, and then modify any internal processes or items that are affected by the external influence. </a:t>
            </a:r>
          </a:p>
          <a:p>
            <a:r>
              <a:rPr lang="en-US" dirty="0"/>
              <a:t>Internal factors are very numerous, as almost any item or event can influence change within an organization, but some of the more influential ones are employees, policies, organization structure, managerial, and financial. With internal causes of change we have the most ability to control and prepare the outcomes of such events. The benefits of this are numerous as we can prepare with education, communication, training, and support. These tools will help mitigate any negative outcomes which may occur as a result of the change.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the typical causes of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Influences on Change</a:t>
            </a:r>
          </a:p>
          <a:p>
            <a:r>
              <a:rPr lang="en-US" sz="1200" kern="1200" dirty="0">
                <a:solidFill>
                  <a:schemeClr val="tx1"/>
                </a:solidFill>
                <a:effectLst/>
                <a:latin typeface="+mn-lt"/>
                <a:ea typeface="+mn-ea"/>
                <a:cs typeface="+mn-cs"/>
              </a:rPr>
              <a:t>People should have an awareness of the types of influences on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flip chart paper, make two columns with Internal and External as the headings.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group list types of influence and discuss where they fit on the chart, either Internal or External.</a:t>
            </a:r>
          </a:p>
          <a:p>
            <a:r>
              <a:rPr lang="en-US" sz="1200" kern="1200" dirty="0">
                <a:solidFill>
                  <a:schemeClr val="tx1"/>
                </a:solidFill>
                <a:effectLst/>
                <a:latin typeface="+mn-lt"/>
                <a:ea typeface="+mn-ea"/>
                <a:cs typeface="+mn-cs"/>
              </a:rPr>
              <a:t>Divide the group into two teams. </a:t>
            </a:r>
          </a:p>
          <a:p>
            <a:r>
              <a:rPr lang="en-US" sz="1200" kern="1200" dirty="0">
                <a:solidFill>
                  <a:schemeClr val="tx1"/>
                </a:solidFill>
                <a:effectLst/>
                <a:latin typeface="+mn-lt"/>
                <a:ea typeface="+mn-ea"/>
                <a:cs typeface="+mn-cs"/>
              </a:rPr>
              <a:t>One team will discuss Internal influences while the other discusses External influences.</a:t>
            </a:r>
          </a:p>
          <a:p>
            <a:r>
              <a:rPr lang="en-US" sz="1200" kern="1200" dirty="0">
                <a:solidFill>
                  <a:schemeClr val="tx1"/>
                </a:solidFill>
                <a:effectLst/>
                <a:latin typeface="+mn-lt"/>
                <a:ea typeface="+mn-ea"/>
                <a:cs typeface="+mn-cs"/>
              </a:rPr>
              <a:t>Each group will order the influences in order of importance.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influences of change?</a:t>
            </a:r>
          </a:p>
          <a:p>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377D47D-80FC-4B86-93EB-1A2872A6F7C0}" type="slidenum">
              <a:rPr lang="en-CA" smtClean="0"/>
              <a:pPr eaLnBrk="1" hangingPunct="1"/>
              <a:t>32</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b="0" dirty="0"/>
              <a:t>•	Denial: If a change is announced some people may feel that the change is not necessary. They may be reluctant to listen or deny any facts or information presented to support the change. </a:t>
            </a:r>
          </a:p>
          <a:p>
            <a:r>
              <a:rPr lang="en-US" b="0" dirty="0"/>
              <a:t>•	Resistance: With any change there will always be people who resist the change. Resistance is very common and stems from a fear of the unknown. Not knowing how an event is going to turn out can be a scary event for those who go through the change. </a:t>
            </a:r>
          </a:p>
          <a:p>
            <a:r>
              <a:rPr lang="en-US" b="0" dirty="0"/>
              <a:t>•	Anger: When change occurs and the norm is uprooted, people can experience anger. People may lash out and become uncooperative during this time. Humans are creatures of habit, and when that changes people can become angry.</a:t>
            </a:r>
          </a:p>
          <a:p>
            <a:r>
              <a:rPr lang="en-US" b="0" dirty="0"/>
              <a:t>•	Indifference: People just may not care, or the change may not have an impact on their routines or work. Be wary of this, as the change may be intended to have an impact, if the individual is indifferent about it the change then they may not understand or accept it.</a:t>
            </a:r>
          </a:p>
          <a:p>
            <a:r>
              <a:rPr lang="en-US" b="0" dirty="0"/>
              <a:t>•	Acceptance: Changes generally occur for the better and have a positive influence on those involved. Even with positive change acceptance may not happen right away, but should occur quicker as opposed to when the change is perceived to be negative. </a:t>
            </a:r>
          </a:p>
          <a:p>
            <a:endParaRPr lang="en-US" b="0" dirty="0"/>
          </a:p>
          <a:p>
            <a:endParaRPr lang="en-US" b="0" dirty="0"/>
          </a:p>
          <a:p>
            <a:r>
              <a:rPr lang="en-US" b="0"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some common reactions to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Reactions to Change</a:t>
            </a:r>
          </a:p>
          <a:p>
            <a:r>
              <a:rPr lang="en-US" sz="1200" kern="1200" dirty="0">
                <a:solidFill>
                  <a:schemeClr val="tx1"/>
                </a:solidFill>
                <a:effectLst/>
                <a:latin typeface="+mn-lt"/>
                <a:ea typeface="+mn-ea"/>
                <a:cs typeface="+mn-cs"/>
              </a:rPr>
              <a:t>People will experience change in different ways, and not everyone has the same reaction. Understanding these reactions is essential to help identify why people experience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group's reactions in regards to the following scenario. </a:t>
            </a:r>
          </a:p>
          <a:p>
            <a:r>
              <a:rPr lang="en-US" sz="1200" kern="1200" dirty="0">
                <a:solidFill>
                  <a:schemeClr val="tx1"/>
                </a:solidFill>
                <a:effectLst/>
                <a:latin typeface="+mn-lt"/>
                <a:ea typeface="+mn-ea"/>
                <a:cs typeface="+mn-cs"/>
              </a:rPr>
              <a:t>Your company is implementing a new schedule for it workforce. They are switching from a normal 8 hour shift Monday through Friday to a 10 hour shift Monday through Thursday.  </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feels it is a positive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feels it is negative?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in the group would feel upset or angry about the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in the group is indifferent?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will the change affect people's personal lives?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critical to understand the different reactions people will have to change?</a:t>
            </a:r>
          </a:p>
          <a:p>
            <a:endParaRPr lang="en-US" b="0"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FDC12E-2D57-4DB6-8A08-70FE1CB54160}" type="slidenum">
              <a:rPr lang="en-CA" smtClean="0"/>
              <a:pPr eaLnBrk="1" hangingPunct="1"/>
              <a:t>33</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Preparing for the change is very important as with preparation comes more chance of success. These tools will help facilitate the change process and provide it the best chances for success.</a:t>
            </a:r>
          </a:p>
          <a:p>
            <a:r>
              <a:rPr lang="en-US" b="1" dirty="0"/>
              <a:t>Communication</a:t>
            </a:r>
            <a:r>
              <a:rPr lang="en-US" dirty="0"/>
              <a:t>: Keep the lines of communication open before, during and after the change as on the fly changes may be needed. This will help with any unforeseen events that occur during the change. It will also help to learn for the event which should make future changes occur even smoother.</a:t>
            </a:r>
          </a:p>
          <a:p>
            <a:r>
              <a:rPr lang="en-US" b="1" dirty="0"/>
              <a:t>Education</a:t>
            </a:r>
            <a:r>
              <a:rPr lang="en-US" dirty="0"/>
              <a:t>: Educate all parties the reasons for the change, and what the expected outcomes will be. People want to know why a change is occurring. It will also help to stop and clear up any rumors that may have been spread.</a:t>
            </a:r>
          </a:p>
          <a:p>
            <a:r>
              <a:rPr lang="en-US" b="1" dirty="0"/>
              <a:t>Training:</a:t>
            </a:r>
            <a:r>
              <a:rPr lang="en-US" dirty="0"/>
              <a:t> Make sure all parties are trained and up to date with any and all material required for the change. A very important step if the change involves adding or removing any pertinent in the business.</a:t>
            </a:r>
          </a:p>
          <a:p>
            <a:r>
              <a:rPr lang="en-US" b="1" dirty="0"/>
              <a:t>Flexibility</a:t>
            </a:r>
            <a:r>
              <a:rPr lang="en-US" dirty="0"/>
              <a:t>: When change is planned for not all events can be foreseen. Be flexible and ready to modify or update the current plan to account for any unforeseen events.</a:t>
            </a:r>
          </a:p>
          <a:p>
            <a:r>
              <a:rPr lang="en-US" b="1" dirty="0"/>
              <a:t>Affected Parties</a:t>
            </a:r>
            <a:r>
              <a:rPr lang="en-US" dirty="0"/>
              <a:t>: It is especially important to have the individuals that are involved in the change participate in the change process. They may be able to shed light into the subject from an expert's point of view.</a:t>
            </a:r>
          </a:p>
          <a:p>
            <a:r>
              <a:rPr lang="en-US" dirty="0"/>
              <a:t>These tools will help battle any negative reactions when they occur, and with more preparation the change should be smoother.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tools to help the change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Tools to Help the Change Process</a:t>
            </a:r>
          </a:p>
          <a:p>
            <a:r>
              <a:rPr lang="en-US" sz="1200" kern="1200" dirty="0">
                <a:solidFill>
                  <a:schemeClr val="tx1"/>
                </a:solidFill>
                <a:effectLst/>
                <a:latin typeface="+mn-lt"/>
                <a:ea typeface="+mn-ea"/>
                <a:cs typeface="+mn-cs"/>
              </a:rPr>
              <a:t>To be successful during a change, we must be prepared.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tools used to help implement the change in the following scenario.</a:t>
            </a:r>
          </a:p>
          <a:p>
            <a:r>
              <a:rPr lang="en-US" sz="1200" kern="1200" dirty="0">
                <a:solidFill>
                  <a:schemeClr val="tx1"/>
                </a:solidFill>
                <a:effectLst/>
                <a:latin typeface="+mn-lt"/>
                <a:ea typeface="+mn-ea"/>
                <a:cs typeface="+mn-cs"/>
              </a:rPr>
              <a:t>Your company is implementing a new schedule for it workforce. They are switching from a normal 8 hour shift Monday through Friday to a 10 hour shift Monday through Thursday.  </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should be presented before the change occurs?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would help an employee's negative reaction to the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an employee refuses to change, what should be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should be consulted before the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important is it to know why the change is happening?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tools used to help with the change process.</a:t>
            </a:r>
          </a:p>
          <a:p>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EF75DC5-9E71-4749-ABAC-18C970D2CF05}" type="slidenum">
              <a:rPr lang="en-CA" smtClean="0"/>
              <a:pPr eaLnBrk="1" hangingPunct="1"/>
              <a:t>34</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change begins with a leadership decision. Making the decision to institute changes is not always easy. Being prepared, planning well, and being surrounded by a good team will make that decision a lot easier.</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41</a:t>
            </a:fld>
            <a:endParaRPr lang="en-CA" dirty="0"/>
          </a:p>
        </p:txBody>
      </p:sp>
    </p:spTree>
    <p:extLst>
      <p:ext uri="{BB962C8B-B14F-4D97-AF65-F5344CB8AC3E}">
        <p14:creationId xmlns:p14="http://schemas.microsoft.com/office/powerpoint/2010/main" val="30978510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a:t>Begin by putting yourself in a positive frame of mind. You are likely to experience higher than normal levels of stress and knowing this beforehand will give you the ability to be prepared mentally and physically. You will be the anchorperson and foundation, and with your steady hand will guide your team through the stressful events. Be a reassuring and active force throughout the whole process.</a:t>
            </a:r>
          </a:p>
          <a:p>
            <a:pPr>
              <a:defRPr/>
            </a:pPr>
            <a:r>
              <a:rPr lang="en-US" dirty="0"/>
              <a:t>It is impossible to prepare for every contingency, but planning for the known is a must. Add time or extra room to the schedule for the unknowns. When you encounter an unexpected event your schedule should not be put off by much if you have built in some leeway. It will provide that buffer that gives you and your team the ability to deal with the unknowns and keep rolling with the change process. </a:t>
            </a:r>
          </a:p>
          <a:p>
            <a:pPr>
              <a:defRPr/>
            </a:pPr>
            <a:endParaRPr lang="en-US" dirty="0"/>
          </a:p>
          <a:p>
            <a:pPr>
              <a:defRPr/>
            </a:pPr>
            <a:endParaRPr lang="en-US" dirty="0"/>
          </a:p>
          <a:p>
            <a:pPr>
              <a:defRPr/>
            </a:pPr>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get into the right mindset to during the preparing stage of change management and realize you cannot control everything.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Expect the unexpected.</a:t>
            </a:r>
          </a:p>
          <a:p>
            <a:r>
              <a:rPr lang="en-US" sz="1200" kern="1200" dirty="0">
                <a:solidFill>
                  <a:schemeClr val="tx1"/>
                </a:solidFill>
                <a:effectLst/>
                <a:latin typeface="+mn-lt"/>
                <a:ea typeface="+mn-ea"/>
                <a:cs typeface="+mn-cs"/>
              </a:rPr>
              <a:t>Rolling with the punches and being prepared.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Unexpected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worksheet.</a:t>
            </a:r>
          </a:p>
          <a:p>
            <a:r>
              <a:rPr lang="en-US" sz="1200" kern="1200" dirty="0">
                <a:solidFill>
                  <a:schemeClr val="tx1"/>
                </a:solidFill>
                <a:effectLst/>
                <a:latin typeface="+mn-lt"/>
                <a:ea typeface="+mn-ea"/>
                <a:cs typeface="+mn-cs"/>
              </a:rPr>
              <a:t>Instruct the groups:</a:t>
            </a:r>
          </a:p>
          <a:p>
            <a:r>
              <a:rPr lang="en-US" sz="1200" kern="1200" dirty="0">
                <a:solidFill>
                  <a:schemeClr val="tx1"/>
                </a:solidFill>
                <a:effectLst/>
                <a:latin typeface="+mn-lt"/>
                <a:ea typeface="+mn-ea"/>
                <a:cs typeface="+mn-cs"/>
              </a:rPr>
              <a:t>What unexpected events could occur that would create a problem for a change management plan? For example: power loss, weather, illness, mechanical issues, etc.</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Pool the top events from the group and discuss which events would cause the most disruption?</a:t>
            </a:r>
          </a:p>
          <a:p>
            <a:pPr>
              <a:defRPr/>
            </a:pPr>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8843EB5-AFF5-474F-A62D-C5A9E8B59962}" type="slidenum">
              <a:rPr lang="en-CA" smtClean="0"/>
              <a:pPr eaLnBrk="1" hangingPunct="1"/>
              <a:t>42</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Surround yourself with people that you can delegate to and be confident in their abilities and skills. Be precise and specific with your directions as when the change process begins you will be depending on these individuals and their talents. Communicating and providing feedback are the keys to successful delegation; make sure your team understands this. If communication fails or there is not accurate feedback the chances of a success are lessened. </a:t>
            </a:r>
          </a:p>
          <a:p>
            <a:r>
              <a:rPr lang="en-US" dirty="0"/>
              <a:t>An issue that sometimes arises when delegating is micro-managing. Keep an eye out to not micro-manage as you can quickly lose track of events and it will take time away from your main duties. Delegating is a skill that takes time as you must first learn the strengths and weakness of your team and know what tasks you can and cannot hand out. It may not be possible to always delegate, but when it can be done it will provide a great resource.</a:t>
            </a:r>
          </a:p>
          <a:p>
            <a:endParaRPr lang="en-US" dirty="0"/>
          </a:p>
          <a:p>
            <a:endParaRPr lang="en-US" dirty="0"/>
          </a:p>
          <a:p>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Discovering ways to stop micromanaging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Micromanage</a:t>
            </a:r>
          </a:p>
          <a:p>
            <a:r>
              <a:rPr lang="en-US" sz="1200" kern="1200" dirty="0">
                <a:solidFill>
                  <a:schemeClr val="tx1"/>
                </a:solidFill>
                <a:effectLst/>
                <a:latin typeface="+mn-lt"/>
                <a:ea typeface="+mn-ea"/>
                <a:cs typeface="+mn-cs"/>
              </a:rPr>
              <a:t>Make goals on how you can stop micromanaging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Stop Micromanaging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complete the worksheet individually.</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How can micromanaging harm a good team?</a:t>
            </a:r>
          </a:p>
          <a:p>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CA7957-580E-48E2-B800-5040848E8A56}" type="slidenum">
              <a:rPr lang="en-CA" smtClean="0"/>
              <a:pPr eaLnBrk="1" hangingPunct="1"/>
              <a:t>43</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a:t>Always be available during the change process. Before the change prepare your friends and family that you may not be available for social events. Reassure your team that you are there for them and you are here to provide them with the necessary resources to lead them through the change. Stress to them that you are available and focused on keeping the communications lines open.</a:t>
            </a:r>
          </a:p>
          <a:p>
            <a:pPr>
              <a:defRPr/>
            </a:pPr>
            <a:r>
              <a:rPr lang="en-US" dirty="0"/>
              <a:t>Always be aware of rumors, they will happen before during and after the change. Do not ignore any rumor, put out honest and clear communication as soon as possible. Reassure your team that if they hear a rumor to seek out more information from a reliable source. Remind them that spreading rumors helps no one and will causes more harm than good.</a:t>
            </a:r>
          </a:p>
          <a:p>
            <a:pPr>
              <a:defRPr/>
            </a:pPr>
            <a:endParaRPr lang="en-US" dirty="0"/>
          </a:p>
          <a:p>
            <a:pPr>
              <a:defRPr/>
            </a:pPr>
            <a:endParaRPr lang="en-US" dirty="0"/>
          </a:p>
          <a:p>
            <a:pPr>
              <a:defRPr/>
            </a:pPr>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benefits of open and honest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Promote Open and Honest Communications</a:t>
            </a:r>
          </a:p>
          <a:p>
            <a:r>
              <a:rPr lang="en-US" sz="1200" kern="1200" dirty="0">
                <a:solidFill>
                  <a:schemeClr val="tx1"/>
                </a:solidFill>
                <a:effectLst/>
                <a:latin typeface="+mn-lt"/>
                <a:ea typeface="+mn-ea"/>
                <a:cs typeface="+mn-cs"/>
              </a:rPr>
              <a:t>Think about ways you or a team member has either hindered or turned away from open and honest communication.  How did it affect you and your team?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Open and Honest Communication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worksheet.</a:t>
            </a:r>
          </a:p>
          <a:p>
            <a:r>
              <a:rPr lang="en-US" sz="1200" kern="1200" dirty="0">
                <a:solidFill>
                  <a:schemeClr val="tx1"/>
                </a:solidFill>
                <a:effectLst/>
                <a:latin typeface="+mn-lt"/>
                <a:ea typeface="+mn-ea"/>
                <a:cs typeface="+mn-cs"/>
              </a:rPr>
              <a:t>Instruct the groups:</a:t>
            </a:r>
          </a:p>
          <a:p>
            <a:r>
              <a:rPr lang="en-US" sz="1200" kern="1200" dirty="0">
                <a:solidFill>
                  <a:schemeClr val="tx1"/>
                </a:solidFill>
                <a:effectLst/>
                <a:latin typeface="+mn-lt"/>
                <a:ea typeface="+mn-ea"/>
                <a:cs typeface="+mn-cs"/>
              </a:rPr>
              <a:t>List a number of ways someone could hinder or harm the project by not having open and honest communication.</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How would poor communication harm the change process?</a:t>
            </a:r>
          </a:p>
          <a:p>
            <a:pPr>
              <a:defRPr/>
            </a:pP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B37B397-B83F-4583-85D9-BC0ACFC25107}" type="slidenum">
              <a:rPr lang="en-CA" smtClean="0"/>
              <a:pPr eaLnBrk="1" hangingPunct="1"/>
              <a:t>44</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Not everyone will agree on the change. Keep in mind that these types of feelings are normal as people generally do not enjoy change and are sometimes made nervous by it. You will likely encounter pushback and resistance by a number of team members. Provide facts and data to show why the change is happening and reassure them the need and benefits of the change. These types of individuals are best suited to be educated about the change with information.</a:t>
            </a:r>
          </a:p>
          <a:p>
            <a:r>
              <a:rPr lang="en-US" dirty="0"/>
              <a:t>If you are encountering an extreme case of pushback, provide them with some choices that still fall within the spectrum of the intended change. They should then feel more involved in the process and it will help alleviate the negative mindset they may be experiencing.</a:t>
            </a:r>
          </a:p>
          <a:p>
            <a:endParaRPr lang="en-US" dirty="0"/>
          </a:p>
          <a:p>
            <a:endParaRPr lang="en-US" dirty="0"/>
          </a:p>
          <a:p>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encounter negative reactions to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 everyone will agree on changing so providing them with facts and information is the best way to confront the negativity.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Handling Pushback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complete the worksheet individually.</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What additional notes or thoughts were gathered during the exercise?</a:t>
            </a:r>
          </a:p>
          <a:p>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84B2EE-EC06-427C-AE76-50B13AF4A4B4}" type="slidenum">
              <a:rPr lang="en-CA" smtClean="0"/>
              <a:pPr eaLnBrk="1" hangingPunct="1"/>
              <a:t>45</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vitally important to make sure that all stakeholders and employees are on board with a change.</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54</a:t>
            </a:fld>
            <a:endParaRPr lang="en-CA" dirty="0"/>
          </a:p>
        </p:txBody>
      </p:sp>
    </p:spTree>
    <p:extLst>
      <p:ext uri="{BB962C8B-B14F-4D97-AF65-F5344CB8AC3E}">
        <p14:creationId xmlns:p14="http://schemas.microsoft.com/office/powerpoint/2010/main" val="31832649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In order to continue increasing awareness and to build desire to support the upcoming change; the change management team must reach out to the organization at large. The force field analysis, developed by German social psychologist Kurt Lewin helps a change management team to:</a:t>
            </a:r>
          </a:p>
          <a:p>
            <a:r>
              <a:rPr lang="en-US" dirty="0"/>
              <a:t>Identify pros and cons of an option prior to making a decision</a:t>
            </a:r>
          </a:p>
          <a:p>
            <a:r>
              <a:rPr lang="en-US" dirty="0"/>
              <a:t>Explore what is going right -- and what is going wrong</a:t>
            </a:r>
          </a:p>
          <a:p>
            <a:r>
              <a:rPr lang="en-US" dirty="0"/>
              <a:t>Analyze any two opposing positions.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about the force field analysis tool for identifying issues for and against a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a Force Field Analysis</a:t>
            </a:r>
          </a:p>
          <a:p>
            <a:r>
              <a:rPr lang="en-US" sz="1200" kern="1200" dirty="0">
                <a:solidFill>
                  <a:schemeClr val="tx1"/>
                </a:solidFill>
                <a:effectLst/>
                <a:latin typeface="+mn-lt"/>
                <a:ea typeface="+mn-ea"/>
                <a:cs typeface="+mn-cs"/>
              </a:rPr>
              <a:t>A force field analysis allows change management team members to more clearly identify reasons why employees may not have desire to support a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Force Field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handout to everyone in the large group</a:t>
            </a:r>
          </a:p>
          <a:p>
            <a:r>
              <a:rPr lang="en-US" sz="1200" kern="1200" dirty="0">
                <a:solidFill>
                  <a:schemeClr val="tx1"/>
                </a:solidFill>
                <a:effectLst/>
                <a:latin typeface="+mn-lt"/>
                <a:ea typeface="+mn-ea"/>
                <a:cs typeface="+mn-cs"/>
              </a:rPr>
              <a:t>Explain the purpose of a force field analysis and discuss the sample.</a:t>
            </a:r>
          </a:p>
          <a:p>
            <a:r>
              <a:rPr lang="en-US" sz="1200" kern="1200" dirty="0">
                <a:solidFill>
                  <a:schemeClr val="tx1"/>
                </a:solidFill>
                <a:effectLst/>
                <a:latin typeface="+mn-lt"/>
                <a:ea typeface="+mn-ea"/>
                <a:cs typeface="+mn-cs"/>
              </a:rPr>
              <a:t>In debrief, Ask: Once the data is gathered, what potential strategies could be used at the manufacturing company to combat the “against” issues?</a:t>
            </a:r>
          </a:p>
          <a:p>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1F75BA-F622-4A6A-80EA-1DB644ADFD56}" type="slidenum">
              <a:rPr lang="en-CA" smtClean="0"/>
              <a:pPr eaLnBrk="1" hangingPunct="1"/>
              <a:t>55</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094180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If concerns or issues arise, then steps must be taken to ensure awareness is continually raised and that desire to support the change is increased. Strategies that can help the change management team responsively address employees’ concerns include: </a:t>
            </a:r>
          </a:p>
          <a:p>
            <a:r>
              <a:rPr lang="en-US" dirty="0"/>
              <a:t>•	Engaging employees, providing forums for people to express their questions and concerns</a:t>
            </a:r>
          </a:p>
          <a:p>
            <a:r>
              <a:rPr lang="en-US" dirty="0"/>
              <a:t>•	Equipping managers &amp; supervisors to be effective change leaders and managers of resistance</a:t>
            </a:r>
          </a:p>
          <a:p>
            <a:r>
              <a:rPr lang="en-US" dirty="0"/>
              <a:t>•	Orchestrating opportunities for advocates of the change to contact those not yet on board</a:t>
            </a:r>
          </a:p>
          <a:p>
            <a:r>
              <a:rPr lang="en-US" dirty="0"/>
              <a:t>•	Aligning incentive and performance management systems to support the change.</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conduct a force field analysis to identify the pros and cons of the telecommuting change at Contemporary Chemical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Performing a Force Field Analysis at Contemporary Chemical</a:t>
            </a:r>
          </a:p>
          <a:p>
            <a:r>
              <a:rPr lang="en-US" sz="1200" kern="1200" dirty="0">
                <a:solidFill>
                  <a:schemeClr val="tx1"/>
                </a:solidFill>
                <a:effectLst/>
                <a:latin typeface="+mn-lt"/>
                <a:ea typeface="+mn-ea"/>
                <a:cs typeface="+mn-cs"/>
              </a:rPr>
              <a:t>With data from the force field analysis in hand, the change management team members can develop specific strategies to work with employees who are resistant to the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Force Field Analysis at Contemporary Chemical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group into new teams of 4</a:t>
            </a:r>
          </a:p>
          <a:p>
            <a:r>
              <a:rPr lang="en-US" sz="1200" kern="1200" dirty="0">
                <a:solidFill>
                  <a:schemeClr val="tx1"/>
                </a:solidFill>
                <a:effectLst/>
                <a:latin typeface="+mn-lt"/>
                <a:ea typeface="+mn-ea"/>
                <a:cs typeface="+mn-cs"/>
              </a:rPr>
              <a:t>Ask teams to create a force field analysis, listing the “for” and “against” issues regarding the telecommuting pilot at Contemporary Chemical.</a:t>
            </a:r>
          </a:p>
          <a:p>
            <a:r>
              <a:rPr lang="en-US" sz="1200" kern="1200" dirty="0">
                <a:solidFill>
                  <a:schemeClr val="tx1"/>
                </a:solidFill>
                <a:effectLst/>
                <a:latin typeface="+mn-lt"/>
                <a:ea typeface="+mn-ea"/>
                <a:cs typeface="+mn-cs"/>
              </a:rPr>
              <a:t>Groups should put the results of their analysis on flip chart paper.</a:t>
            </a:r>
          </a:p>
          <a:p>
            <a:r>
              <a:rPr lang="en-US" sz="1200" kern="1200" dirty="0">
                <a:solidFill>
                  <a:schemeClr val="tx1"/>
                </a:solidFill>
                <a:effectLst/>
                <a:latin typeface="+mn-lt"/>
                <a:ea typeface="+mn-ea"/>
                <a:cs typeface="+mn-cs"/>
              </a:rPr>
              <a:t>In debrief, compare the issues raised by the groups.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could the data learned from the force field analysis help the change management team gain employee and stakeholder support for the telecommuting plan at Contemporary Chemical?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important to have employees’ managers and supervisors involved once the “against” results of a force field analysis are obtained?</a:t>
            </a:r>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B96AB4-B44E-42B3-9C35-B56113F86C18}" type="slidenum">
              <a:rPr lang="en-CA" smtClean="0"/>
              <a:pPr eaLnBrk="1" hangingPunct="1"/>
              <a:t>56</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Change is not exempt from Murphy’s Law. And even if something isn’t going wrong, change management team members must constantly be observing, listening, and evaluating the progress and process during a change. Below are several tools to help the team accomplish this.</a:t>
            </a:r>
          </a:p>
          <a:p>
            <a:pPr>
              <a:defRPr/>
            </a:pPr>
            <a:r>
              <a:rPr lang="en-US" dirty="0"/>
              <a:t>A feedback form is used to gather information from those involved in a change to help shape the remaining course of the change project. Instead of a paper form, feedback can be obtained through online surveys (Zoomerang.com or Survey Monkey.com), an in-house questionnaire on the intranet, a few questions sent by email, or a focus group. The questions will vary depending upon the subject being queried. </a:t>
            </a:r>
          </a:p>
          <a:p>
            <a:pPr>
              <a:defRPr/>
            </a:pPr>
            <a:r>
              <a:rPr lang="en-US" dirty="0"/>
              <a:t>Open Feedback:</a:t>
            </a:r>
          </a:p>
          <a:p>
            <a:pPr>
              <a:defRPr/>
            </a:pPr>
            <a:r>
              <a:rPr lang="en-US" dirty="0"/>
              <a:t>1.	Please feel free to share your suggestions and comments</a:t>
            </a:r>
          </a:p>
          <a:p>
            <a:pPr>
              <a:defRPr/>
            </a:pPr>
            <a:r>
              <a:rPr lang="en-US" dirty="0"/>
              <a:t>The compiled results of the feedback forms can be used by the change management team members to modify the project plan and/or the communication plan or to work with specific individuals or groups that may be providing roadblocks to success.</a:t>
            </a:r>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options for modifying the telecommuting project at Contemporary Chemical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Feedback at Contemporary Chemical</a:t>
            </a:r>
          </a:p>
          <a:p>
            <a:r>
              <a:rPr lang="en-US" sz="1200" kern="1200" dirty="0">
                <a:solidFill>
                  <a:schemeClr val="tx1"/>
                </a:solidFill>
                <a:effectLst/>
                <a:latin typeface="+mn-lt"/>
                <a:ea typeface="+mn-ea"/>
                <a:cs typeface="+mn-cs"/>
              </a:rPr>
              <a:t>Based on provided hypothetical employee feedback, participants will be asked how Harlan might consider modifying the pilot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Feedback at Contemporary Chemical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rejoin their previous groups and provide the handout.</a:t>
            </a:r>
          </a:p>
          <a:p>
            <a:r>
              <a:rPr lang="en-US" sz="1200" kern="1200" dirty="0">
                <a:solidFill>
                  <a:schemeClr val="tx1"/>
                </a:solidFill>
                <a:effectLst/>
                <a:latin typeface="+mn-lt"/>
                <a:ea typeface="+mn-ea"/>
                <a:cs typeface="+mn-cs"/>
              </a:rPr>
              <a:t>Ask groups to provide questions for feedback that senior management, the sponsor, and the change management team might consider asking.</a:t>
            </a:r>
          </a:p>
          <a:p>
            <a:r>
              <a:rPr lang="en-US" sz="1200" kern="1200" dirty="0">
                <a:solidFill>
                  <a:schemeClr val="tx1"/>
                </a:solidFill>
                <a:effectLst/>
                <a:latin typeface="+mn-lt"/>
                <a:ea typeface="+mn-ea"/>
                <a:cs typeface="+mn-cs"/>
              </a:rPr>
              <a:t>Once the questions are created pose them to the group as a whole to solicit some answers.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Ken Blanchard says, “Feedback is the breakfast of champions.”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can feedback forms be administered? </a:t>
            </a:r>
          </a:p>
          <a:p>
            <a:r>
              <a:rPr lang="en-US" sz="1200" kern="1200" dirty="0">
                <a:solidFill>
                  <a:schemeClr val="tx1"/>
                </a:solidFill>
                <a:effectLst/>
                <a:latin typeface="+mn-lt"/>
                <a:ea typeface="+mn-ea"/>
                <a:cs typeface="+mn-cs"/>
              </a:rPr>
              <a:t>Who should determine what adaptations, if any, should be made during a change project?</a:t>
            </a:r>
          </a:p>
          <a:p>
            <a:r>
              <a:rPr lang="en-US" sz="1200" kern="1200" dirty="0">
                <a:solidFill>
                  <a:schemeClr val="tx1"/>
                </a:solidFill>
                <a:effectLst/>
                <a:latin typeface="+mn-lt"/>
                <a:ea typeface="+mn-ea"/>
                <a:cs typeface="+mn-cs"/>
              </a:rPr>
              <a:t>Remind participants to consider adding an item to their action plan. </a:t>
            </a:r>
          </a:p>
          <a:p>
            <a:pPr>
              <a:defRPr/>
            </a:pP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E65C2B-D478-4051-A814-58A5EDD7A937}" type="slidenum">
              <a:rPr lang="en-CA" smtClean="0"/>
              <a:pPr eaLnBrk="1" hangingPunct="1"/>
              <a:t>57</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r>
              <a:rPr lang="en-US" dirty="0"/>
              <a:t>The leader must make sure that the project and communication plan remain on track. They need to identify, and explore any issues from employees or stakeholders that have emerged, and review and consider any feedback gathered to date.</a:t>
            </a:r>
          </a:p>
          <a:p>
            <a:r>
              <a:rPr lang="en-US" dirty="0"/>
              <a:t>Acting as a facilitator, the leader helps to bring about learning and productivity. Communication will be a byproduct of this by providing indirect or unobtrusive assistance, guidance, and supervision.</a:t>
            </a:r>
          </a:p>
          <a:p>
            <a:r>
              <a:rPr lang="en-US" dirty="0"/>
              <a:t>He or she listens actively, asks questions, encourages diverse viewpoints, organizes information, helps the group reach consensus, and understands that the individual needs of team members will affect teamwork.</a:t>
            </a:r>
          </a:p>
          <a:p>
            <a:r>
              <a:rPr lang="en-US" dirty="0"/>
              <a:t>The LEAD model provides a simple methodology for facilitating a participative meeting:</a:t>
            </a:r>
          </a:p>
          <a:p>
            <a:r>
              <a:rPr lang="en-US" dirty="0"/>
              <a:t>•	Lead with objectives:  When clear objectives are stated up front, group energy is channeled toward achieving an outcome. The objectives shape the content of the meeting.</a:t>
            </a:r>
          </a:p>
          <a:p>
            <a:r>
              <a:rPr lang="en-US" dirty="0"/>
              <a:t>•	Empower to participate: In the Lead model, the facilitator is empowered to encourage active participation.</a:t>
            </a:r>
          </a:p>
          <a:p>
            <a:r>
              <a:rPr lang="en-US" dirty="0"/>
              <a:t>•	Aim for consensus: Getting the team to consensus will have members more likely to support and carry out the decisions of the team.</a:t>
            </a:r>
          </a:p>
          <a:p>
            <a:r>
              <a:rPr lang="en-US" dirty="0"/>
              <a:t>•	Direct the process: How the meeting progresses will influence the quality of the decisions of the team, and influences the commitment of team members.</a:t>
            </a:r>
          </a:p>
          <a:p>
            <a:r>
              <a:rPr lang="en-US" dirty="0"/>
              <a:t>Leaders must differentiate between process and content. Content includes the topics, subjects, or issues; process is about how the topics, subjects, or issues are addressed.</a:t>
            </a:r>
          </a:p>
          <a:p>
            <a:endParaRPr lang="en-US" dirty="0"/>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differentiate examples of content from those of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Content or Process?</a:t>
            </a:r>
          </a:p>
          <a:p>
            <a:r>
              <a:rPr lang="en-US" sz="1200" kern="1200" dirty="0">
                <a:solidFill>
                  <a:schemeClr val="tx1"/>
                </a:solidFill>
                <a:effectLst/>
                <a:latin typeface="+mn-lt"/>
                <a:ea typeface="+mn-ea"/>
                <a:cs typeface="+mn-cs"/>
              </a:rPr>
              <a:t>If the facilitator is aware of the differences, he or she will be better equipped to lead the meeting with active participation.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Content or Process?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Provide everyone a copy of the worksheet.</a:t>
            </a:r>
          </a:p>
          <a:p>
            <a:r>
              <a:rPr lang="en-US" sz="1200" kern="1200" dirty="0">
                <a:solidFill>
                  <a:schemeClr val="tx1"/>
                </a:solidFill>
                <a:effectLst/>
                <a:latin typeface="+mn-lt"/>
                <a:ea typeface="+mn-ea"/>
                <a:cs typeface="+mn-cs"/>
              </a:rPr>
              <a:t>Ask the pairs to read the ten items and decide whether each represents content or process.</a:t>
            </a:r>
          </a:p>
          <a:p>
            <a:r>
              <a:rPr lang="en-US" sz="1200" kern="1200" dirty="0">
                <a:solidFill>
                  <a:schemeClr val="tx1"/>
                </a:solidFill>
                <a:effectLst/>
                <a:latin typeface="+mn-lt"/>
                <a:ea typeface="+mn-ea"/>
                <a:cs typeface="+mn-cs"/>
              </a:rPr>
              <a:t>In debrief, discuss the process items. Ask participants what techniques they have used in the past to work on process in meetings.</a:t>
            </a:r>
          </a:p>
          <a:p>
            <a:r>
              <a:rPr lang="en-US" sz="1200" kern="1200" dirty="0">
                <a:solidFill>
                  <a:schemeClr val="tx1"/>
                </a:solidFill>
                <a:effectLst/>
                <a:latin typeface="+mn-lt"/>
                <a:ea typeface="+mn-ea"/>
                <a:cs typeface="+mn-cs"/>
              </a:rPr>
              <a:t>Reconvene the large group and ask group members to share their improved results.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exercise we just completed, what portion represents content? The process?</a:t>
            </a:r>
          </a:p>
          <a:p>
            <a:endParaRPr lang="en-US" dirty="0"/>
          </a:p>
          <a:p>
            <a:r>
              <a:rPr lang="en-US" dirty="0"/>
              <a:t>----------------------------------------------</a:t>
            </a:r>
          </a:p>
          <a:p>
            <a:r>
              <a:rPr lang="en-US" sz="1200" kern="1200" dirty="0">
                <a:solidFill>
                  <a:schemeClr val="tx1"/>
                </a:solidFill>
                <a:effectLst/>
                <a:latin typeface="+mn-lt"/>
                <a:ea typeface="+mn-ea"/>
                <a:cs typeface="+mn-cs"/>
              </a:rPr>
              <a:t>Below are two additional activities that you may provide if time allows.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role play examples of facilitation techniques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 Tips for Facilitating Meetings</a:t>
            </a:r>
          </a:p>
          <a:p>
            <a:r>
              <a:rPr lang="en-US" sz="1200" kern="1200" dirty="0">
                <a:solidFill>
                  <a:schemeClr val="tx1"/>
                </a:solidFill>
                <a:effectLst/>
                <a:latin typeface="+mn-lt"/>
                <a:ea typeface="+mn-ea"/>
                <a:cs typeface="+mn-cs"/>
              </a:rPr>
              <a:t>Being responsive to contributions, derailing potential disagreements, and encouraging a group are all hallmarks of good facilitation skills. This exercise allows you to provide and discuss examples of facilitation technique.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Ten Tips for Facilitating Meetings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large group. Distribute the worksheet.</a:t>
            </a:r>
          </a:p>
          <a:p>
            <a:r>
              <a:rPr lang="en-US" sz="1200" kern="1200" dirty="0">
                <a:solidFill>
                  <a:schemeClr val="tx1"/>
                </a:solidFill>
                <a:effectLst/>
                <a:latin typeface="+mn-lt"/>
                <a:ea typeface="+mn-ea"/>
                <a:cs typeface="+mn-cs"/>
              </a:rPr>
              <a:t>Go over each of the ten tips. Ask one or more volunteers to read the examples. (Hearing them reinforces them for your learners.)</a:t>
            </a:r>
          </a:p>
          <a:p>
            <a:r>
              <a:rPr lang="en-US" sz="1200" kern="1200" dirty="0">
                <a:solidFill>
                  <a:schemeClr val="tx1"/>
                </a:solidFill>
                <a:effectLst/>
                <a:latin typeface="+mn-lt"/>
                <a:ea typeface="+mn-ea"/>
                <a:cs typeface="+mn-cs"/>
              </a:rPr>
              <a:t>In debrief, ask participants what techniques they have used – or have seen being used in meetings.</a:t>
            </a:r>
          </a:p>
          <a:p>
            <a:r>
              <a:rPr lang="en-US" sz="1200" b="1" kern="1200" dirty="0">
                <a:solidFill>
                  <a:schemeClr val="tx1"/>
                </a:solidFill>
                <a:effectLst/>
                <a:latin typeface="+mn-lt"/>
                <a:ea typeface="+mn-ea"/>
                <a:cs typeface="+mn-cs"/>
              </a:rPr>
              <a:t>Delivery Tips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practice facilitation skills any time that you interact with people.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provide an innovative concept for enhancing the outcome of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50-Minute Meeting</a:t>
            </a:r>
          </a:p>
          <a:p>
            <a:r>
              <a:rPr lang="en-US" sz="1200" kern="1200" dirty="0">
                <a:solidFill>
                  <a:schemeClr val="tx1"/>
                </a:solidFill>
                <a:effectLst/>
                <a:latin typeface="+mn-lt"/>
                <a:ea typeface="+mn-ea"/>
                <a:cs typeface="+mn-cs"/>
              </a:rPr>
              <a:t>The concept of a 50-minute meeting can be a refreshing way to  allow team members to get work done, yet still have time for a bio break, a fresh cup of coffee, and "commuting time" to the next meeting. </a:t>
            </a:r>
          </a:p>
          <a:p>
            <a:r>
              <a:rPr lang="en-US" sz="1200" kern="1200" dirty="0">
                <a:solidFill>
                  <a:schemeClr val="tx1"/>
                </a:solidFill>
                <a:effectLst/>
                <a:latin typeface="+mn-lt"/>
                <a:ea typeface="+mn-ea"/>
                <a:cs typeface="+mn-cs"/>
              </a:rPr>
              <a:t>50-minute meetings also help focus wandering attention span, information overload, and problems for sitting to long in one position.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50-Minute Meeting” on the flipchart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large group.</a:t>
            </a:r>
          </a:p>
          <a:p>
            <a:r>
              <a:rPr lang="en-US" sz="1200" kern="1200"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“Some organizations plan meetings for 50 minutes instead of one hour. What benefits can you think of for doing this?”</a:t>
            </a:r>
          </a:p>
          <a:p>
            <a:r>
              <a:rPr lang="en-US" sz="1200" kern="1200" dirty="0">
                <a:solidFill>
                  <a:schemeClr val="tx1"/>
                </a:solidFill>
                <a:effectLst/>
                <a:latin typeface="+mn-lt"/>
                <a:ea typeface="+mn-ea"/>
                <a:cs typeface="+mn-cs"/>
              </a:rPr>
              <a:t>Write benefits on the flip chart as bullet points.</a:t>
            </a:r>
          </a:p>
          <a:p>
            <a:r>
              <a:rPr lang="en-US" sz="1200" kern="1200" dirty="0">
                <a:solidFill>
                  <a:schemeClr val="tx1"/>
                </a:solidFill>
                <a:effectLst/>
                <a:latin typeface="+mn-lt"/>
                <a:ea typeface="+mn-ea"/>
                <a:cs typeface="+mn-cs"/>
              </a:rPr>
              <a:t>In debrief, discuss the process items. Ask participants what techniques they have used – or have seen being used in the past at meetings.</a:t>
            </a:r>
          </a:p>
          <a:p>
            <a:r>
              <a:rPr lang="en-US" sz="1200" b="1" kern="1200" dirty="0">
                <a:solidFill>
                  <a:schemeClr val="tx1"/>
                </a:solidFill>
                <a:effectLst/>
                <a:latin typeface="+mn-lt"/>
                <a:ea typeface="+mn-ea"/>
                <a:cs typeface="+mn-cs"/>
              </a:rPr>
              <a:t>Delivery Tips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practice facilitation skills anywhere where you interact with people.</a:t>
            </a:r>
          </a:p>
          <a:p>
            <a:r>
              <a:rPr lang="en-US" sz="1200" kern="1200" dirty="0">
                <a:solidFill>
                  <a:schemeClr val="tx1"/>
                </a:solidFill>
                <a:effectLst/>
                <a:latin typeface="+mn-lt"/>
                <a:ea typeface="+mn-ea"/>
                <a:cs typeface="+mn-cs"/>
              </a:rPr>
              <a:t> </a:t>
            </a: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1D4152-C856-468B-A739-D85C3868B0C0}" type="slidenum">
              <a:rPr lang="en-CA" smtClean="0"/>
              <a:pPr eaLnBrk="1" hangingPunct="1"/>
              <a:t>65</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Because communications from managers and supervisors have been shown to have a significant impact on employees during a change initiative, it is appropriate that they be actively involved in celebrating success with employees as a result of positive performance. Celebrations can occur on three levels:</a:t>
            </a:r>
          </a:p>
          <a:p>
            <a:r>
              <a:rPr lang="en-US" b="1" dirty="0"/>
              <a:t>One on one conversation:</a:t>
            </a:r>
            <a:r>
              <a:rPr lang="en-US" dirty="0"/>
              <a:t> In a private meeting, a supervisor should attest to the fact that due to the employee’s effort, a change was made, and how it is succeeding. He or she should extend verbal thanks to the employee.</a:t>
            </a:r>
          </a:p>
          <a:p>
            <a:r>
              <a:rPr lang="en-US" b="1" dirty="0"/>
              <a:t>Public recognition:</a:t>
            </a:r>
            <a:r>
              <a:rPr lang="en-US" dirty="0"/>
              <a:t> Public recognition officially acknowledges outstanding performance and points out a role model that helped make a successful change happen. Supervisors should carefully consider who receives recognition, and not alienate group members who participated in the change but who many not have distinguished themselves as significantly.</a:t>
            </a:r>
          </a:p>
          <a:p>
            <a:r>
              <a:rPr lang="en-US" b="1" dirty="0"/>
              <a:t>Group celebrations:</a:t>
            </a:r>
            <a:r>
              <a:rPr lang="en-US" dirty="0"/>
              <a:t> Fun or engaging activities are used to celebrate key milestones by a group. They include buffet or restaurant lunches, dinner events, or can include group outings to sports, amusement, or cultural events. It is important that these types of celebrations try to include the involvement of the primary change sponsor in some way.</a:t>
            </a:r>
          </a:p>
          <a:p>
            <a:r>
              <a:rPr lang="en-US" dirty="0"/>
              <a:t>The exercise below that draws upon experiences from the change management class is an example of a group celebration that might precede a lunch, dinner, our outing.</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celebrate success symbolically for a team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Connections</a:t>
            </a:r>
          </a:p>
          <a:p>
            <a:r>
              <a:rPr lang="en-US" sz="1200" kern="1200" dirty="0">
                <a:solidFill>
                  <a:schemeClr val="tx1"/>
                </a:solidFill>
                <a:effectLst/>
                <a:latin typeface="+mn-lt"/>
                <a:ea typeface="+mn-ea"/>
                <a:cs typeface="+mn-cs"/>
              </a:rPr>
              <a:t>Yarn is used to provide a tangible reminder of success and closure in this light exercise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skein of yarn (If your project had a theme with a graphical image, match the yarn to your color scheme.)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form a circle.</a:t>
            </a:r>
          </a:p>
          <a:p>
            <a:r>
              <a:rPr lang="en-US" sz="1200" kern="1200" dirty="0">
                <a:solidFill>
                  <a:schemeClr val="tx1"/>
                </a:solidFill>
                <a:effectLst/>
                <a:latin typeface="+mn-lt"/>
                <a:ea typeface="+mn-ea"/>
                <a:cs typeface="+mn-cs"/>
              </a:rPr>
              <a:t>Hold on to one end of the yarn, and then toss the skein to a participant.</a:t>
            </a:r>
          </a:p>
          <a:p>
            <a:r>
              <a:rPr lang="en-US" sz="1200" kern="1200" dirty="0">
                <a:solidFill>
                  <a:schemeClr val="tx1"/>
                </a:solidFill>
                <a:effectLst/>
                <a:latin typeface="+mn-lt"/>
                <a:ea typeface="+mn-ea"/>
                <a:cs typeface="+mn-cs"/>
              </a:rPr>
              <a:t>Ask the recipient to share one observation about a new tip or technique he or she has learned thus far in our change management class.</a:t>
            </a:r>
          </a:p>
          <a:p>
            <a:r>
              <a:rPr lang="en-US" sz="1200" kern="1200" dirty="0">
                <a:solidFill>
                  <a:schemeClr val="tx1"/>
                </a:solidFill>
                <a:effectLst/>
                <a:latin typeface="+mn-lt"/>
                <a:ea typeface="+mn-ea"/>
                <a:cs typeface="+mn-cs"/>
              </a:rPr>
              <a:t>Then ask the recipient to toss the yarn to the next person.</a:t>
            </a:r>
          </a:p>
          <a:p>
            <a:r>
              <a:rPr lang="en-US" sz="1200" kern="1200" dirty="0">
                <a:solidFill>
                  <a:schemeClr val="tx1"/>
                </a:solidFill>
                <a:effectLst/>
                <a:latin typeface="+mn-lt"/>
                <a:ea typeface="+mn-ea"/>
                <a:cs typeface="+mn-cs"/>
              </a:rPr>
              <a:t>When all have shared, you should have a web of yarn connecting everyone in the group.</a:t>
            </a:r>
          </a:p>
          <a:p>
            <a:r>
              <a:rPr lang="en-US" sz="1200" kern="1200" dirty="0">
                <a:solidFill>
                  <a:schemeClr val="tx1"/>
                </a:solidFill>
                <a:effectLst/>
                <a:latin typeface="+mn-lt"/>
                <a:ea typeface="+mn-ea"/>
                <a:cs typeface="+mn-cs"/>
              </a:rPr>
              <a:t>Close by stating that the program began with a group of individuals, and now everyone is connected and has helped to make the program a success.</a:t>
            </a:r>
          </a:p>
          <a:p>
            <a:r>
              <a:rPr lang="en-US" sz="1200" kern="1200" dirty="0">
                <a:solidFill>
                  <a:schemeClr val="tx1"/>
                </a:solidFill>
                <a:effectLst/>
                <a:latin typeface="+mn-lt"/>
                <a:ea typeface="+mn-ea"/>
                <a:cs typeface="+mn-cs"/>
              </a:rPr>
              <a:t>Then cut the yarn so that everyone has a piece as a reminder.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Southwest Airlines is famous for honoring individuals, groups, significant events, and important accomplishments in creative, festive, and often positively outrageous ways. </a:t>
            </a:r>
          </a:p>
          <a:p>
            <a:pPr eaLnBrk="1" hangingPunct="1"/>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6D777D5-4C06-4E37-AEC4-6C05EC065E86}" type="slidenum">
              <a:rPr lang="en-CA" smtClean="0"/>
              <a:pPr eaLnBrk="1" hangingPunct="1"/>
              <a:t>66</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 order to sustain the impact of a change, it is important for everyone who is involved in the process to know what results are occurring. This occurs across a number of dimensions.</a:t>
            </a:r>
          </a:p>
          <a:p>
            <a:r>
              <a:rPr lang="en-US" dirty="0"/>
              <a:t>Ongoing feedback is needed from employees at all levels.  Feedback tools such as the Feedback at Contemporary Chemical form in the Evaluating and Adapting section of Module 6 remain a good method for gathering ongoing input. Using an electronic delivery method improves throughput.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construct a feedback questionnaire about the results of the Contemporary Chemical telecommuting pilot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Data from the managers and supervisors of ten pilot telecommuters will be provided to the change management team so it can help Contemporary Chemical assess next steps in the telecommuting initiative.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everyone still has their copies of the Contemporary Chemical Phase I and II handouts for reference during the exercise.</a:t>
            </a:r>
          </a:p>
          <a:p>
            <a:r>
              <a:rPr lang="en-US" sz="1200" kern="1200" dirty="0">
                <a:solidFill>
                  <a:schemeClr val="tx1"/>
                </a:solidFill>
                <a:effectLst/>
                <a:latin typeface="+mn-lt"/>
                <a:ea typeface="+mn-ea"/>
                <a:cs typeface="+mn-cs"/>
              </a:rPr>
              <a:t>Write on the flip chart:</a:t>
            </a:r>
          </a:p>
          <a:p>
            <a:r>
              <a:rPr lang="en-US" sz="1200" kern="1200" dirty="0">
                <a:solidFill>
                  <a:schemeClr val="tx1"/>
                </a:solidFill>
                <a:effectLst/>
                <a:latin typeface="+mn-lt"/>
                <a:ea typeface="+mn-ea"/>
                <a:cs typeface="+mn-cs"/>
              </a:rPr>
              <a:t>Feedback questionnaire:</a:t>
            </a:r>
          </a:p>
          <a:p>
            <a:pPr lvl="0"/>
            <a:r>
              <a:rPr lang="en-US" sz="1200" kern="1200" dirty="0">
                <a:solidFill>
                  <a:schemeClr val="tx1"/>
                </a:solidFill>
                <a:effectLst/>
                <a:latin typeface="+mn-lt"/>
                <a:ea typeface="+mn-ea"/>
                <a:cs typeface="+mn-cs"/>
              </a:rPr>
              <a:t>Performance metrics</a:t>
            </a:r>
          </a:p>
          <a:p>
            <a:pPr lvl="0"/>
            <a:r>
              <a:rPr lang="en-US" sz="1200" kern="1200" dirty="0">
                <a:solidFill>
                  <a:schemeClr val="tx1"/>
                </a:solidFill>
                <a:effectLst/>
                <a:latin typeface="+mn-lt"/>
                <a:ea typeface="+mn-ea"/>
                <a:cs typeface="+mn-cs"/>
              </a:rPr>
              <a:t>Budget</a:t>
            </a:r>
          </a:p>
          <a:p>
            <a:pPr lvl="0"/>
            <a:r>
              <a:rPr lang="en-US" sz="1200" kern="1200" dirty="0">
                <a:solidFill>
                  <a:schemeClr val="tx1"/>
                </a:solidFill>
                <a:effectLst/>
                <a:latin typeface="+mn-lt"/>
                <a:ea typeface="+mn-ea"/>
                <a:cs typeface="+mn-cs"/>
              </a:rPr>
              <a:t>Computer equipment and telecommunications support</a:t>
            </a:r>
          </a:p>
          <a:p>
            <a:pPr lvl="0"/>
            <a:r>
              <a:rPr lang="en-US" sz="1200" kern="1200" dirty="0">
                <a:solidFill>
                  <a:schemeClr val="tx1"/>
                </a:solidFill>
                <a:effectLst/>
                <a:latin typeface="+mn-lt"/>
                <a:ea typeface="+mn-ea"/>
                <a:cs typeface="+mn-cs"/>
              </a:rPr>
              <a:t>Perceptions:  a) participants b) fellow employees c) other employees</a:t>
            </a:r>
          </a:p>
          <a:p>
            <a:pPr lvl="0"/>
            <a:r>
              <a:rPr lang="en-US" sz="1200" kern="1200" dirty="0">
                <a:solidFill>
                  <a:schemeClr val="tx1"/>
                </a:solidFill>
                <a:effectLst/>
                <a:latin typeface="+mn-lt"/>
                <a:ea typeface="+mn-ea"/>
                <a:cs typeface="+mn-cs"/>
              </a:rPr>
              <a:t>Any other questions you think would be helpful</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a:t>
            </a:r>
          </a:p>
          <a:p>
            <a:r>
              <a:rPr lang="en-US" sz="1200" kern="1200" dirty="0">
                <a:solidFill>
                  <a:schemeClr val="tx1"/>
                </a:solidFill>
                <a:effectLst/>
                <a:latin typeface="+mn-lt"/>
                <a:ea typeface="+mn-ea"/>
                <a:cs typeface="+mn-cs"/>
              </a:rPr>
              <a:t>Explain that 8 of the 10 pilot participants completed the month-long telecommuting pilot project. </a:t>
            </a:r>
          </a:p>
          <a:p>
            <a:r>
              <a:rPr lang="en-US" sz="1200" kern="1200" dirty="0">
                <a:solidFill>
                  <a:schemeClr val="tx1"/>
                </a:solidFill>
                <a:effectLst/>
                <a:latin typeface="+mn-lt"/>
                <a:ea typeface="+mn-ea"/>
                <a:cs typeface="+mn-cs"/>
              </a:rPr>
              <a:t>Ask groups to develop a feedback questionnaire with up to 10 items that a manager or supervisor can use to gather feedback about the telecommuting pilot.</a:t>
            </a:r>
          </a:p>
          <a:p>
            <a:r>
              <a:rPr lang="en-US" sz="1200" kern="1200" dirty="0">
                <a:solidFill>
                  <a:schemeClr val="tx1"/>
                </a:solidFill>
                <a:effectLst/>
                <a:latin typeface="+mn-lt"/>
                <a:ea typeface="+mn-ea"/>
                <a:cs typeface="+mn-cs"/>
              </a:rPr>
              <a:t>Have groups write their questions on flip chart paper, and post them.</a:t>
            </a:r>
          </a:p>
          <a:p>
            <a:r>
              <a:rPr lang="en-US" sz="1200" kern="1200" dirty="0">
                <a:solidFill>
                  <a:schemeClr val="tx1"/>
                </a:solidFill>
                <a:effectLst/>
                <a:latin typeface="+mn-lt"/>
                <a:ea typeface="+mn-ea"/>
                <a:cs typeface="+mn-cs"/>
              </a:rPr>
              <a:t>In debrief, compare of the groups’ results, and discuss the importance of inclusion of others in the company.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critical to continue gathering data after a change project has launched?</a:t>
            </a:r>
          </a:p>
          <a:p>
            <a:r>
              <a:rPr lang="en-US" sz="1200" kern="1200" dirty="0">
                <a:solidFill>
                  <a:schemeClr val="tx1"/>
                </a:solidFill>
                <a:effectLst/>
                <a:latin typeface="+mn-lt"/>
                <a:ea typeface="+mn-ea"/>
                <a:cs typeface="+mn-cs"/>
              </a:rPr>
              <a:t>Remind participants to consider adding an item to their action plan.</a:t>
            </a:r>
          </a:p>
          <a:p>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000BB4-9118-4934-8F25-964FC8DB077A}" type="slidenum">
              <a:rPr lang="en-CA" smtClean="0"/>
              <a:pPr eaLnBrk="1" hangingPunct="1"/>
              <a:t>67</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dirty="0"/>
              <a:t>The four stages in the Appreciative Inquiry model are known as the 4-D cycle. They are:</a:t>
            </a:r>
          </a:p>
          <a:p>
            <a:r>
              <a:rPr lang="en-US" b="1" dirty="0"/>
              <a:t>Discovery:</a:t>
            </a:r>
            <a:r>
              <a:rPr lang="en-US" dirty="0"/>
              <a:t> Mobilizing the whole system by engaging all stakeholders in the articulation of strengths and best practices. Identifying “The best of what has been and what is.”</a:t>
            </a:r>
          </a:p>
          <a:p>
            <a:r>
              <a:rPr lang="en-US" b="1" dirty="0"/>
              <a:t>Dream:</a:t>
            </a:r>
            <a:r>
              <a:rPr lang="en-US" dirty="0"/>
              <a:t> Creating a clear results-oriented vision in relation to discovered potential and in relation to questions of higher purpose, such as “What does the world call us to become?”</a:t>
            </a:r>
          </a:p>
          <a:p>
            <a:r>
              <a:rPr lang="en-US" b="1" dirty="0"/>
              <a:t>Design:</a:t>
            </a:r>
            <a:r>
              <a:rPr lang="en-US" dirty="0"/>
              <a:t> Creating possibility propositions of the idea organization, articulating an organization design that is capable of drawing upon and magnifying the positive core to realize the newly expressed dream.</a:t>
            </a:r>
          </a:p>
          <a:p>
            <a:r>
              <a:rPr lang="en-US" b="1" dirty="0"/>
              <a:t>Destiny: </a:t>
            </a:r>
            <a:r>
              <a:rPr lang="en-US" dirty="0"/>
              <a:t> Strengthening the affirmative capability of the whole system, enabling it to build hope and sustain momentum for ongoing positive change and high performance.</a:t>
            </a:r>
          </a:p>
          <a:p>
            <a:r>
              <a:rPr lang="en-US" dirty="0"/>
              <a:t>While each AI process is unique in an organization, change efforts typically progress sequentially through the 4-D cycle. Positioned in the center of the diagram below, the organization’s </a:t>
            </a:r>
            <a:r>
              <a:rPr lang="en-US" b="1" dirty="0"/>
              <a:t>Affirmative Topic Choice </a:t>
            </a:r>
            <a:r>
              <a:rPr lang="en-US" dirty="0"/>
              <a:t>is entered, surrounded by the four phases. </a:t>
            </a:r>
          </a:p>
          <a:p>
            <a:r>
              <a:rPr lang="en-US" dirty="0"/>
              <a:t>Various types of questions help elicit feedback and ideas during the process:</a:t>
            </a:r>
          </a:p>
          <a:p>
            <a:r>
              <a:rPr lang="en-US" dirty="0"/>
              <a:t>What’s the biggest problem here?</a:t>
            </a:r>
          </a:p>
          <a:p>
            <a:r>
              <a:rPr lang="en-US" dirty="0"/>
              <a:t>Why do we still have those problems?</a:t>
            </a:r>
          </a:p>
          <a:p>
            <a:r>
              <a:rPr lang="en-US" dirty="0"/>
              <a:t>What possibilities exist that we have not yet considered?</a:t>
            </a:r>
          </a:p>
          <a:p>
            <a:r>
              <a:rPr lang="en-US" dirty="0"/>
              <a:t>What’s the smallest change that could make the biggest impact?</a:t>
            </a:r>
          </a:p>
          <a:p>
            <a:r>
              <a:rPr lang="en-US" dirty="0"/>
              <a:t>What solutions would have us both win?</a:t>
            </a:r>
          </a:p>
          <a:p>
            <a:r>
              <a:rPr lang="en-US" dirty="0"/>
              <a:t>Topics emerge from interviews with people throughout the organization in several ways.</a:t>
            </a:r>
          </a:p>
          <a:p>
            <a:r>
              <a:rPr lang="en-US" dirty="0"/>
              <a:t>Preliminary interviews are held within the organization at its best levels</a:t>
            </a:r>
          </a:p>
          <a:p>
            <a:r>
              <a:rPr lang="en-US" dirty="0"/>
              <a:t>A cross-section of people throughout the organization are engaged in inquiry</a:t>
            </a:r>
          </a:p>
          <a:p>
            <a:r>
              <a:rPr lang="en-US" dirty="0"/>
              <a:t>People are challenged to shift deficit (negative) issues into affirmative (positive) topics for inquiry.</a:t>
            </a:r>
          </a:p>
          <a:p>
            <a:pPr eaLnBrk="1" hangingPunct="1">
              <a:spcBef>
                <a:spcPct val="0"/>
              </a:spcBef>
            </a:pPr>
            <a:endParaRPr lang="en-CA"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CD40BC-7483-43D7-BAE5-6C6582074307}" type="slidenum">
              <a:rPr lang="en-CA" smtClean="0"/>
              <a:pPr eaLnBrk="1" hangingPunct="1"/>
              <a:t>75</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Appreciative inquiry is conducted in organizations for several reasons.</a:t>
            </a:r>
          </a:p>
          <a:p>
            <a:r>
              <a:rPr lang="en-US" dirty="0"/>
              <a:t>It allows the performance of people from across the whole system to participate in an inquiry; all stakeholders (employees, customers, vendors, and interested community members) are involved in the process.</a:t>
            </a:r>
          </a:p>
          <a:p>
            <a:r>
              <a:rPr lang="en-US" dirty="0"/>
              <a:t>It leads to the design of appreciative organizations that can support stakeholders fostering a triple bottom line; people, profits, and planet.</a:t>
            </a:r>
          </a:p>
          <a:p>
            <a:r>
              <a:rPr lang="en-US" dirty="0"/>
              <a:t>It serves as a catalyst for the transformation of an organizational culture.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overview the four stages of Appreciative Inquiry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Four Stages of Appreciative Inquiry</a:t>
            </a:r>
          </a:p>
          <a:p>
            <a:r>
              <a:rPr lang="en-US" sz="1200" kern="1200" dirty="0">
                <a:solidFill>
                  <a:schemeClr val="tx1"/>
                </a:solidFill>
                <a:effectLst/>
                <a:latin typeface="+mn-lt"/>
                <a:ea typeface="+mn-ea"/>
                <a:cs typeface="+mn-cs"/>
              </a:rPr>
              <a:t>The appreciative inquiry model is simple; it looks to the human side of change for inspiration and planning and then considers facts.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The Four Stages of Appreciative inquiry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handout to participants.</a:t>
            </a:r>
          </a:p>
          <a:p>
            <a:r>
              <a:rPr lang="en-US" sz="1200" kern="1200" dirty="0">
                <a:solidFill>
                  <a:schemeClr val="tx1"/>
                </a:solidFill>
                <a:effectLst/>
                <a:latin typeface="+mn-lt"/>
                <a:ea typeface="+mn-ea"/>
                <a:cs typeface="+mn-cs"/>
              </a:rPr>
              <a:t>Overview the four stages with the large group.</a:t>
            </a:r>
          </a:p>
          <a:p>
            <a:r>
              <a:rPr lang="en-US" sz="1200" kern="1200" dirty="0">
                <a:solidFill>
                  <a:schemeClr val="tx1"/>
                </a:solidFill>
                <a:effectLst/>
                <a:latin typeface="+mn-lt"/>
                <a:ea typeface="+mn-ea"/>
                <a:cs typeface="+mn-cs"/>
              </a:rPr>
              <a:t>Conduct a discussion.  Ask: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work or personal situations can you think of from your past that might have been helped by an AI Summit or a Whole-System Inquiry?</a:t>
            </a:r>
          </a:p>
          <a:p>
            <a:r>
              <a:rPr lang="en-US" sz="1200" kern="1200" dirty="0">
                <a:solidFill>
                  <a:schemeClr val="tx1"/>
                </a:solidFill>
                <a:effectLst/>
                <a:latin typeface="+mn-lt"/>
                <a:ea typeface="+mn-ea"/>
                <a:cs typeface="+mn-cs"/>
              </a:rPr>
              <a:t>Allow some time for contributions and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mayor of Cleveland, Ohio chartered an Appreciative Inquiry summit in August, 2009. The city has historically been mired in political issues and enclaves -- and is characteristically resistant to change. At the summit, facilitated by David </a:t>
            </a:r>
            <a:r>
              <a:rPr lang="en-US" sz="1200" kern="1200" dirty="0" err="1">
                <a:solidFill>
                  <a:schemeClr val="tx1"/>
                </a:solidFill>
                <a:effectLst/>
                <a:latin typeface="+mn-lt"/>
                <a:ea typeface="+mn-ea"/>
                <a:cs typeface="+mn-cs"/>
              </a:rPr>
              <a:t>Cooperrider</a:t>
            </a:r>
            <a:r>
              <a:rPr lang="en-US" sz="1200" kern="1200" dirty="0">
                <a:solidFill>
                  <a:schemeClr val="tx1"/>
                </a:solidFill>
                <a:effectLst/>
                <a:latin typeface="+mn-lt"/>
                <a:ea typeface="+mn-ea"/>
                <a:cs typeface="+mn-cs"/>
              </a:rPr>
              <a:t>, the topic of sustainability worksheet chosen to bring 700 employees, citizens and representatives of business and non-profit organizations together to brainstorm. Significant new ideas emerged, and enthusiasm was high. Plans are being made to carry forward prioritized projects.</a:t>
            </a:r>
          </a:p>
          <a:p>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E074819-32C3-4B79-89D5-6BFBC29430B8}" type="slidenum">
              <a:rPr lang="en-CA" smtClean="0"/>
              <a:pPr eaLnBrk="1" hangingPunct="1"/>
              <a:t>76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a:defRPr/>
            </a:pPr>
            <a:r>
              <a:rPr lang="en-US" b="0" dirty="0"/>
              <a:t>Over the past twenty years, there have been many approaches to appreciative inquiry. Two key methods of the appreciative inquiry used often in organizations are Whole System Inquiry and the AI Summit.</a:t>
            </a:r>
          </a:p>
          <a:p>
            <a:pPr>
              <a:defRPr/>
            </a:pPr>
            <a:r>
              <a:rPr lang="en-US" b="0" dirty="0"/>
              <a:t>Whole-System Inquiry</a:t>
            </a:r>
          </a:p>
          <a:p>
            <a:pPr>
              <a:defRPr/>
            </a:pPr>
            <a:r>
              <a:rPr lang="en-US" b="0" dirty="0"/>
              <a:t>Whole-System Inquiry follows the 4-D cycle to involve all stakeholders (employees, customers, vendors, and interested community members) in the appreciative inquiry process.</a:t>
            </a:r>
          </a:p>
          <a:p>
            <a:pPr>
              <a:defRPr/>
            </a:pPr>
            <a:endParaRPr lang="en-US" b="0" dirty="0"/>
          </a:p>
          <a:p>
            <a:pPr>
              <a:defRPr/>
            </a:pPr>
            <a:r>
              <a:rPr lang="en-US" b="0" dirty="0"/>
              <a:t>Cycle Phase(s)	Methods</a:t>
            </a:r>
          </a:p>
          <a:p>
            <a:pPr>
              <a:defRPr/>
            </a:pPr>
            <a:r>
              <a:rPr lang="en-US" b="0" dirty="0"/>
              <a:t>Discovery	Interviews by facilitators</a:t>
            </a:r>
          </a:p>
          <a:p>
            <a:pPr>
              <a:defRPr/>
            </a:pPr>
            <a:r>
              <a:rPr lang="en-US" b="0" dirty="0"/>
              <a:t>Interviews of each other</a:t>
            </a:r>
          </a:p>
          <a:p>
            <a:pPr>
              <a:defRPr/>
            </a:pPr>
            <a:r>
              <a:rPr lang="en-US" b="0" dirty="0"/>
              <a:t>Dream, Design, and Destiny	During these three phases, small groups gather to:</a:t>
            </a:r>
          </a:p>
          <a:p>
            <a:pPr>
              <a:defRPr/>
            </a:pPr>
            <a:r>
              <a:rPr lang="en-US" b="0" dirty="0"/>
              <a:t>•	share stories</a:t>
            </a:r>
          </a:p>
          <a:p>
            <a:pPr>
              <a:defRPr/>
            </a:pPr>
            <a:r>
              <a:rPr lang="en-US" b="0" dirty="0"/>
              <a:t>•	capture best practices</a:t>
            </a:r>
          </a:p>
          <a:p>
            <a:pPr>
              <a:defRPr/>
            </a:pPr>
            <a:r>
              <a:rPr lang="en-US" b="0" dirty="0"/>
              <a:t>•	launch teams to address innovation or other issues that have arisen</a:t>
            </a:r>
          </a:p>
          <a:p>
            <a:pPr>
              <a:defRPr/>
            </a:pPr>
            <a:endParaRPr lang="en-US" b="0" dirty="0"/>
          </a:p>
          <a:p>
            <a:pPr>
              <a:defRPr/>
            </a:pPr>
            <a:r>
              <a:rPr lang="en-US" b="0" dirty="0"/>
              <a:t>The AI Summit</a:t>
            </a:r>
          </a:p>
          <a:p>
            <a:pPr>
              <a:defRPr/>
            </a:pPr>
            <a:r>
              <a:rPr lang="en-US" b="0" dirty="0"/>
              <a:t>The AI Summit is a full-scale meeting process that concentrates on the discovery and development of an organization’s positive core. The process participants then use this knowledge to design strategic business processes (marketing, customer service, leadership, human resources development, new products).  Cross sections of diverse stakeholders participate.</a:t>
            </a:r>
          </a:p>
          <a:p>
            <a:pPr>
              <a:defRPr/>
            </a:pPr>
            <a:r>
              <a:rPr lang="en-US" b="0" dirty="0"/>
              <a:t>Typically a four-day event, each day focuses on one of the cycle phases.</a:t>
            </a:r>
          </a:p>
          <a:p>
            <a:pPr>
              <a:defRPr/>
            </a:pPr>
            <a:endParaRPr lang="en-US" b="0" dirty="0"/>
          </a:p>
          <a:p>
            <a:pPr>
              <a:defRPr/>
            </a:pPr>
            <a:r>
              <a:rPr lang="en-US" b="0" dirty="0"/>
              <a:t>Day	Cycle Phase(s)	Focus	Participants</a:t>
            </a:r>
          </a:p>
          <a:p>
            <a:pPr>
              <a:defRPr/>
            </a:pPr>
            <a:r>
              <a:rPr lang="en-US" b="0" dirty="0"/>
              <a:t>1	Discovery	Perform a system-wide inquiry into the core	•	Hold appreciative interviews</a:t>
            </a:r>
          </a:p>
          <a:p>
            <a:pPr>
              <a:defRPr/>
            </a:pPr>
            <a:r>
              <a:rPr lang="en-US" b="0" dirty="0"/>
              <a:t>•	Capture, reflect on interview highlights</a:t>
            </a:r>
          </a:p>
          <a:p>
            <a:pPr>
              <a:defRPr/>
            </a:pPr>
            <a:r>
              <a:rPr lang="en-US" b="0" dirty="0"/>
              <a:t>2	Dream	Imagine the organization’s greatest potential for positive influence and effect in the world	•	Share dreams captured during the interviews</a:t>
            </a:r>
          </a:p>
          <a:p>
            <a:pPr>
              <a:defRPr/>
            </a:pPr>
            <a:r>
              <a:rPr lang="en-US" b="0" dirty="0"/>
              <a:t>•	Create and present dramatic enactments</a:t>
            </a:r>
          </a:p>
          <a:p>
            <a:pPr>
              <a:defRPr/>
            </a:pPr>
            <a:r>
              <a:rPr lang="en-US" b="0" dirty="0"/>
              <a:t>3	Design	Create propositions that reflect a boldly alive positive core in all strategies, processes, systems, decisions, and collaborations	•	Create provocative design statements, incorporating the positive core</a:t>
            </a:r>
          </a:p>
          <a:p>
            <a:pPr>
              <a:defRPr/>
            </a:pPr>
            <a:r>
              <a:rPr lang="en-US" b="0" dirty="0"/>
              <a:t>4	Destiny	Invite action inspired by the discovery, dream and design days	•	Declare intended actions publicly and ask for support</a:t>
            </a:r>
          </a:p>
          <a:p>
            <a:pPr>
              <a:defRPr/>
            </a:pPr>
            <a:r>
              <a:rPr lang="en-US" b="0" dirty="0"/>
              <a:t>•	Use self-organized groups to plan next steps</a:t>
            </a:r>
          </a:p>
          <a:p>
            <a:pPr>
              <a:defRPr/>
            </a:pPr>
            <a:endParaRPr lang="en-US" b="0" dirty="0"/>
          </a:p>
          <a:p>
            <a:pPr>
              <a:defRPr/>
            </a:pPr>
            <a:r>
              <a:rPr lang="en-US" b="0" dirty="0"/>
              <a:t> </a:t>
            </a:r>
          </a:p>
          <a:p>
            <a:pPr>
              <a:defRPr/>
            </a:pPr>
            <a:r>
              <a:rPr lang="en-US" b="0" dirty="0"/>
              <a:t>Roadway Express</a:t>
            </a:r>
          </a:p>
          <a:p>
            <a:pPr>
              <a:defRPr/>
            </a:pPr>
            <a:r>
              <a:rPr lang="en-US" b="0" dirty="0"/>
              <a:t>In 2000, Roadway Express, a leading transporter of industrial, commercial, and retail goods decided to drive down costs and increase business by creating an organization that expressed leadership at every level. At facilities around their network, drivers, dock workers, and office workers and professionals at all levels would join senior management at annual strategic planning sessions, learn the business, and create new levels of partnership between the unions and the company. Appreciative inquiry was chosen as the change methodology.</a:t>
            </a:r>
          </a:p>
          <a:p>
            <a:pPr>
              <a:defRPr/>
            </a:pPr>
            <a:r>
              <a:rPr lang="en-US" b="0" dirty="0"/>
              <a:t>At many AI Summits, Roadway looked to increase employee leadership empowerment to increase net profit margins of 5%. At a Summit held at a Winston-Salem, NC terminal, a team of short-haul drivers generated twelve cost-cutting measures. For example, if each of 32 drivers made only one extra delivery per hour, that would result in 288 additional daily shipments.</a:t>
            </a:r>
          </a:p>
          <a:p>
            <a:pPr>
              <a:defRPr/>
            </a:pPr>
            <a:r>
              <a:rPr lang="en-US" b="0" dirty="0"/>
              <a:t>In first quarter 2003, Roadway reported that their fourth quarter revenues were up 25.7 percent versus the same quarter one year earlier. During the AI Summit process, Roadway stock increased from $14 per share to $40 per share.</a:t>
            </a:r>
          </a:p>
          <a:p>
            <a:pPr>
              <a:defRPr/>
            </a:pPr>
            <a:r>
              <a:rPr lang="en-US" b="0" dirty="0"/>
              <a:t>When Roadway merged with Yellow to form the new YRC Company, the AI Summit was selected as the vehicle to propel the merger integration to a higher level.  As of 2005, more than ten thousand people at YRC had participated in at least one AI Summit. A new electronic and virtual architecture called the Core Strength Network has allowed employees to spread innovation and best practices throughout the organization. Now using virtual meetings with the Network, the company has redesigned the dock in Akron, allowed drivers the opportunity to become successful salespersons, and encouraged one terminal to become the highest margin facility in the company. New software called OvationNet is now taking the online knowledge sharing and collaboration to the next level.</a:t>
            </a:r>
          </a:p>
          <a:p>
            <a:pPr>
              <a:defRPr/>
            </a:pPr>
            <a:endParaRPr lang="en-US" b="0" dirty="0"/>
          </a:p>
          <a:p>
            <a:pPr>
              <a:defRPr/>
            </a:pPr>
            <a:r>
              <a:rPr lang="en-US" b="0" dirty="0"/>
              <a:t>British Airways</a:t>
            </a:r>
          </a:p>
          <a:p>
            <a:pPr>
              <a:defRPr/>
            </a:pPr>
            <a:r>
              <a:rPr lang="en-US" b="0" dirty="0"/>
              <a:t>In 1999, David Erich, V.P. of Customer Service for British Airways North America wanted to engage employees to make changes to increase work satisfaction and to provide the level of customer service for which the airline is known worldwide. In North America, it was found that best practices were not being identified, shared, or replicated across the 22 stations. Mr. Erich undertook a whole-system appreciative inquiry process to transform the organizational culture.</a:t>
            </a:r>
          </a:p>
          <a:p>
            <a:pPr>
              <a:defRPr/>
            </a:pPr>
            <a:r>
              <a:rPr lang="en-US" b="0" dirty="0"/>
              <a:t>After several preliminary briefings and meetings where more than fifty line managers and organizational development professionals learned about appreciative inquiry and checked with colleagues in two other companies, a full-scale appreciative inquiry initiative was launched.</a:t>
            </a:r>
          </a:p>
          <a:p>
            <a:pPr>
              <a:defRPr/>
            </a:pPr>
            <a:r>
              <a:rPr lang="en-US" b="0" dirty="0"/>
              <a:t>During a pivotal core team meeting where affirmative inquiry topics were being selected, the issue of the cost and frustrations of delayed and lost baggage emerged. However upon further exploration by the facilitators, it was determined that the ability of customer service agents to provide an exceptional arrival experience would be a more positive focus. Three other topics agreed to were happiness at work, continuous people development, and harmony among work groups.</a:t>
            </a:r>
          </a:p>
          <a:p>
            <a:pPr>
              <a:defRPr/>
            </a:pPr>
            <a:r>
              <a:rPr lang="en-US" b="0" dirty="0"/>
              <a:t>Two initiatives would be required in order to effect positive change with the four topics: management commitment and the involvement of the entire workforce. This meant that a whole-system involvement would be needed to achieve the goals.</a:t>
            </a:r>
          </a:p>
          <a:p>
            <a:pPr>
              <a:defRPr/>
            </a:pPr>
            <a:r>
              <a:rPr lang="en-US" b="0" dirty="0"/>
              <a:t>With the agreement of the core team to steward the process, volunteers signed up for roles including:</a:t>
            </a:r>
          </a:p>
          <a:p>
            <a:pPr>
              <a:defRPr/>
            </a:pPr>
            <a:r>
              <a:rPr lang="en-US" b="0" dirty="0"/>
              <a:t>•	Conducting interviews</a:t>
            </a:r>
          </a:p>
          <a:p>
            <a:pPr>
              <a:defRPr/>
            </a:pPr>
            <a:r>
              <a:rPr lang="en-US" b="0" dirty="0"/>
              <a:t>•	Naming and branding the initiative</a:t>
            </a:r>
          </a:p>
          <a:p>
            <a:pPr>
              <a:defRPr/>
            </a:pPr>
            <a:r>
              <a:rPr lang="en-US" b="0" dirty="0"/>
              <a:t>•	Speaking about AI to groups</a:t>
            </a:r>
          </a:p>
          <a:p>
            <a:pPr>
              <a:defRPr/>
            </a:pPr>
            <a:r>
              <a:rPr lang="en-US" b="0" dirty="0"/>
              <a:t>•	Writing articles or being interviewed for in-house communications</a:t>
            </a:r>
          </a:p>
          <a:p>
            <a:pPr>
              <a:defRPr/>
            </a:pPr>
            <a:r>
              <a:rPr lang="en-US" b="0" dirty="0"/>
              <a:t>•	Serving as the AI coordinator at the station.</a:t>
            </a:r>
          </a:p>
          <a:p>
            <a:pPr>
              <a:defRPr/>
            </a:pPr>
            <a:r>
              <a:rPr lang="en-US" b="0" dirty="0"/>
              <a:t>A cross-level, cross-functional steering team that included an AI consultant was formed to oversee the issues and team progress.  The process was given a name, “The Power of Two”, and the AI initiative took off at British Airways.</a:t>
            </a:r>
          </a:p>
          <a:p>
            <a:pPr>
              <a:defRPr/>
            </a:pPr>
            <a:r>
              <a:rPr lang="en-US" b="0" dirty="0"/>
              <a:t>Typical of the questions that were asked were:</a:t>
            </a:r>
          </a:p>
          <a:p>
            <a:pPr>
              <a:defRPr/>
            </a:pPr>
            <a:r>
              <a:rPr lang="en-US" b="0" dirty="0"/>
              <a:t>•	Describe your most memorable arrival experience, as a customer or, as airline personnel. What made it memorable for you? How did you feel?</a:t>
            </a:r>
          </a:p>
          <a:p>
            <a:pPr>
              <a:defRPr/>
            </a:pPr>
            <a:r>
              <a:rPr lang="en-US" b="0" dirty="0"/>
              <a:t>•	Tell me a story about your most powerful service recovery. Describe the situation.  What was it about you that made it happen?</a:t>
            </a:r>
          </a:p>
          <a:p>
            <a:pPr>
              <a:defRPr/>
            </a:pPr>
            <a:r>
              <a:rPr lang="en-US" b="0" dirty="0"/>
              <a:t>•	Who else was involved and why was he or she significant?</a:t>
            </a:r>
          </a:p>
          <a:p>
            <a:pPr>
              <a:defRPr/>
            </a:pPr>
            <a:r>
              <a:rPr lang="en-US" b="0" dirty="0"/>
              <a:t>•	What tools did you use or what did you do that others might be able to do when in a similar situation?</a:t>
            </a:r>
          </a:p>
          <a:p>
            <a:pPr>
              <a:defRPr/>
            </a:pPr>
            <a:r>
              <a:rPr lang="en-US" b="0" dirty="0"/>
              <a:t> </a:t>
            </a:r>
          </a:p>
          <a:p>
            <a:pPr>
              <a:defRPr/>
            </a:pPr>
            <a:r>
              <a:rPr lang="en-US" b="0" dirty="0"/>
              <a:t>The Imagine Chicago project</a:t>
            </a:r>
          </a:p>
          <a:p>
            <a:pPr>
              <a:defRPr/>
            </a:pPr>
            <a:r>
              <a:rPr lang="en-US" b="0" dirty="0"/>
              <a:t>A third case involves a non-profit community organization in Chicago. Imagine Chicago was founded by Bliss Browne in 1992 to help people imagine and create a positive future for Chicago and its children. Its first project was a city-wide appreciative inquiry process in which 50 at risk youths interviewed more than 150 adult community builders in Chicago to learn about the highlights of their lives as citizens -- and their hopes and plans for the city’s future.</a:t>
            </a:r>
          </a:p>
          <a:p>
            <a:pPr>
              <a:defRPr/>
            </a:pPr>
            <a:r>
              <a:rPr lang="en-US" b="0" dirty="0"/>
              <a:t>During a five-month period, several different strategies were used:</a:t>
            </a:r>
          </a:p>
          <a:p>
            <a:pPr>
              <a:defRPr/>
            </a:pPr>
            <a:r>
              <a:rPr lang="en-US" b="0" dirty="0"/>
              <a:t>•	Provide training to citizen leaders about the appreciative inquiry process</a:t>
            </a:r>
          </a:p>
          <a:p>
            <a:pPr>
              <a:defRPr/>
            </a:pPr>
            <a:r>
              <a:rPr lang="en-US" b="0" dirty="0"/>
              <a:t>•	Learning to ask positive questions</a:t>
            </a:r>
          </a:p>
          <a:p>
            <a:pPr>
              <a:defRPr/>
            </a:pPr>
            <a:r>
              <a:rPr lang="en-US" b="0" dirty="0"/>
              <a:t>•	Team formation and organization strategies</a:t>
            </a:r>
          </a:p>
          <a:p>
            <a:pPr>
              <a:defRPr/>
            </a:pPr>
            <a:r>
              <a:rPr lang="en-US" b="0" dirty="0"/>
              <a:t>•	Brainstorming strategies to determine project focuses</a:t>
            </a:r>
          </a:p>
          <a:p>
            <a:pPr>
              <a:defRPr/>
            </a:pPr>
            <a:r>
              <a:rPr lang="en-US" b="0" dirty="0"/>
              <a:t>•	Action planning</a:t>
            </a:r>
          </a:p>
          <a:p>
            <a:pPr>
              <a:defRPr/>
            </a:pPr>
            <a:r>
              <a:rPr lang="en-US" b="0" dirty="0"/>
              <a:t>•	Implementation and sustaining strategies.</a:t>
            </a:r>
          </a:p>
          <a:p>
            <a:pPr>
              <a:defRPr/>
            </a:pPr>
            <a:r>
              <a:rPr lang="en-US" b="0" dirty="0"/>
              <a:t>IMAGINE Chicago’s AI work involved three core processes:</a:t>
            </a:r>
          </a:p>
          <a:p>
            <a:pPr>
              <a:defRPr/>
            </a:pPr>
            <a:r>
              <a:rPr lang="en-US" b="0" dirty="0"/>
              <a:t>1.	Dialogue -- across cultural, racial, and generational boundaries</a:t>
            </a:r>
          </a:p>
          <a:p>
            <a:pPr>
              <a:defRPr/>
            </a:pPr>
            <a:r>
              <a:rPr lang="en-US" b="0" dirty="0"/>
              <a:t>2.	Curriculum development -- frameworks and organizers to understand, imagine and create projects that build community</a:t>
            </a:r>
          </a:p>
          <a:p>
            <a:pPr>
              <a:defRPr/>
            </a:pPr>
            <a:r>
              <a:rPr lang="en-US" b="0" dirty="0"/>
              <a:t>3.	Network formation -- to link individuals and organizations committed to developing a positive future for Chicago and its children.</a:t>
            </a:r>
          </a:p>
          <a:p>
            <a:pPr>
              <a:defRPr/>
            </a:pPr>
            <a:r>
              <a:rPr lang="en-US" b="0" dirty="0"/>
              <a:t>As a result of the AI project consisting mainly of intergenerational interviews, Imagine Chicago leaders discovered that commitments of the adult community citizens were rejuvenated, a new sense of shared civic identify was cultivated, and young people felt a greater commitment toward making a difference.</a:t>
            </a:r>
          </a:p>
          <a:p>
            <a:pPr>
              <a:defRPr/>
            </a:pPr>
            <a:endParaRPr lang="en-US" b="0" dirty="0"/>
          </a:p>
          <a:p>
            <a:pPr>
              <a:defRPr/>
            </a:pPr>
            <a:endParaRPr lang="en-US" b="0" dirty="0"/>
          </a:p>
          <a:p>
            <a:pPr>
              <a:defRPr/>
            </a:pPr>
            <a:r>
              <a:rPr lang="en-US" b="0"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filter the concepts and purposes of AI through participants’ own experiences to elicit examples of situations where AI could benefit the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Thinking About AI in Your Experience</a:t>
            </a:r>
          </a:p>
          <a:p>
            <a:r>
              <a:rPr lang="en-US" sz="1200" kern="1200" dirty="0">
                <a:solidFill>
                  <a:schemeClr val="tx1"/>
                </a:solidFill>
                <a:effectLst/>
                <a:latin typeface="+mn-lt"/>
                <a:ea typeface="+mn-ea"/>
                <a:cs typeface="+mn-cs"/>
              </a:rPr>
              <a:t>Whether a work or a personal experience, all of us should have something we have observed or participated in our life experience that would help us consider AI as a potential change management solution in the future.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three case study organizations on the flip chart as bullet points:</a:t>
            </a:r>
          </a:p>
          <a:p>
            <a:r>
              <a:rPr lang="en-US" sz="1200" kern="1200" dirty="0">
                <a:solidFill>
                  <a:schemeClr val="tx1"/>
                </a:solidFill>
                <a:effectLst/>
                <a:latin typeface="+mn-lt"/>
                <a:ea typeface="+mn-ea"/>
                <a:cs typeface="+mn-cs"/>
              </a:rPr>
              <a:t>Roadway Express, British Airways, and Imagine Chicago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a:t>
            </a:r>
          </a:p>
          <a:p>
            <a:r>
              <a:rPr lang="en-US" sz="1200" kern="1200" dirty="0">
                <a:solidFill>
                  <a:schemeClr val="tx1"/>
                </a:solidFill>
                <a:effectLst/>
                <a:latin typeface="+mn-lt"/>
                <a:ea typeface="+mn-ea"/>
                <a:cs typeface="+mn-cs"/>
              </a:rPr>
              <a:t>Instruct the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 three case studies (described above)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flip chart paper, list the benefits gained by each group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and contrast the types of benefits. Were they hard or soft benefits? Humanitarian? What other types of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Post your results for discussion.</a:t>
            </a:r>
          </a:p>
          <a:p>
            <a:r>
              <a:rPr lang="en-US" sz="1200" kern="1200" dirty="0">
                <a:solidFill>
                  <a:schemeClr val="tx1"/>
                </a:solidFill>
                <a:effectLst/>
                <a:latin typeface="+mn-lt"/>
                <a:ea typeface="+mn-ea"/>
                <a:cs typeface="+mn-cs"/>
              </a:rPr>
              <a:t>In debrief, share the groups’ observations about the various benefits that occur using the appreciative inquiry process.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Regarding the inquiry process during the discovery phase:</a:t>
            </a:r>
          </a:p>
          <a:p>
            <a:r>
              <a:rPr lang="en-US" sz="1200" kern="1200" dirty="0">
                <a:solidFill>
                  <a:schemeClr val="tx1"/>
                </a:solidFill>
                <a:effectLst/>
                <a:latin typeface="+mn-lt"/>
                <a:ea typeface="+mn-ea"/>
                <a:cs typeface="+mn-cs"/>
              </a:rPr>
              <a:t>“I asked the prospective interviewers about the best experience they had talking on the phone. People remembered teenage conversations that went on for hours- privacy and a soda seemed to be the important ingredients. The interviews were excellent. So the moral of the story is that when we follow the principles of AI and keep to the Positive Core of the practice, there are many different approaches that will work.”</a:t>
            </a:r>
          </a:p>
          <a:p>
            <a:r>
              <a:rPr lang="en-US" sz="1200" kern="1200" dirty="0">
                <a:solidFill>
                  <a:schemeClr val="tx1"/>
                </a:solidFill>
                <a:effectLst/>
                <a:latin typeface="+mn-lt"/>
                <a:ea typeface="+mn-ea"/>
                <a:cs typeface="+mn-cs"/>
              </a:rPr>
              <a:t>Marjorie Schiller, PhD at </a:t>
            </a:r>
          </a:p>
          <a:p>
            <a:r>
              <a:rPr lang="en-US" sz="1200" u="sng" kern="1200" dirty="0">
                <a:solidFill>
                  <a:schemeClr val="tx1"/>
                </a:solidFill>
                <a:effectLst/>
                <a:latin typeface="+mn-lt"/>
                <a:ea typeface="+mn-ea"/>
                <a:cs typeface="+mn-cs"/>
                <a:hlinkClick r:id="rId3"/>
              </a:rPr>
              <a:t>http://appreciativeinquiry.case.edu/uploads/Gathering%20the%20Stories%20e-book1.pdf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two commonly-used appreciative inquiry methods for organizations?</a:t>
            </a:r>
          </a:p>
          <a:p>
            <a:pPr>
              <a:defRPr/>
            </a:pPr>
            <a:endParaRPr lang="en-US" b="0" dirty="0"/>
          </a:p>
          <a:p>
            <a:pPr>
              <a:defRPr/>
            </a:pPr>
            <a:r>
              <a:rPr lang="en-US" b="0" dirty="0"/>
              <a:t>----------------------------------------------</a:t>
            </a:r>
          </a:p>
          <a:p>
            <a:r>
              <a:rPr lang="en-US" sz="1200" kern="1200" dirty="0">
                <a:solidFill>
                  <a:schemeClr val="tx1"/>
                </a:solidFill>
                <a:effectLst/>
                <a:latin typeface="+mn-lt"/>
                <a:ea typeface="+mn-ea"/>
                <a:cs typeface="+mn-cs"/>
              </a:rPr>
              <a:t>The next exercise allows participants to imagine how they would use basic principles of the two AI methods.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appreciative inquiry methods to examine a performance problem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Shopping for a Washing Machine</a:t>
            </a:r>
          </a:p>
          <a:p>
            <a:r>
              <a:rPr lang="en-US" sz="1200" kern="1200" dirty="0">
                <a:solidFill>
                  <a:schemeClr val="tx1"/>
                </a:solidFill>
                <a:effectLst/>
                <a:latin typeface="+mn-lt"/>
                <a:ea typeface="+mn-ea"/>
                <a:cs typeface="+mn-cs"/>
              </a:rPr>
              <a:t>Whether a group uses AI Summit or the Whole-System inquiry  method, to explore a performance problem, the emphasis is on positive ideas, plans, and actions and the results of a better vision of the organizational future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Shopping for a Washing Machine</a:t>
            </a:r>
          </a:p>
          <a:p>
            <a:r>
              <a:rPr lang="en-US" sz="1200" kern="1200" dirty="0">
                <a:solidFill>
                  <a:schemeClr val="tx1"/>
                </a:solidFill>
                <a:effectLst/>
                <a:latin typeface="+mn-lt"/>
                <a:ea typeface="+mn-ea"/>
                <a:cs typeface="+mn-cs"/>
              </a:rPr>
              <a:t>Worksheet: Appreciative Inquiry at Big Box</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two AI methods on the flip chart: Whole-System Inquiry, and AI Summit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a copy of the handout and worksheet to each participant.</a:t>
            </a:r>
          </a:p>
          <a:p>
            <a:r>
              <a:rPr lang="en-US" sz="1200" kern="1200" dirty="0">
                <a:solidFill>
                  <a:schemeClr val="tx1"/>
                </a:solidFill>
                <a:effectLst/>
                <a:latin typeface="+mn-lt"/>
                <a:ea typeface="+mn-ea"/>
                <a:cs typeface="+mn-cs"/>
              </a:rPr>
              <a:t>Divide the large group into at least four groups. </a:t>
            </a:r>
          </a:p>
          <a:p>
            <a:r>
              <a:rPr lang="en-US" sz="1200" kern="1200" dirty="0">
                <a:solidFill>
                  <a:schemeClr val="tx1"/>
                </a:solidFill>
                <a:effectLst/>
                <a:latin typeface="+mn-lt"/>
                <a:ea typeface="+mn-ea"/>
                <a:cs typeface="+mn-cs"/>
              </a:rPr>
              <a:t>Assign two groups to work the Group A exercise (Whole-System), and two groups to work the Group B exercise (AI Summit).</a:t>
            </a:r>
          </a:p>
          <a:p>
            <a:r>
              <a:rPr lang="en-US" sz="1200" kern="1200" dirty="0">
                <a:solidFill>
                  <a:schemeClr val="tx1"/>
                </a:solidFill>
                <a:effectLst/>
                <a:latin typeface="+mn-lt"/>
                <a:ea typeface="+mn-ea"/>
                <a:cs typeface="+mn-cs"/>
              </a:rPr>
              <a:t>Ask each group to nominate a spokesperson before you have everyone rejoin the large group.</a:t>
            </a:r>
          </a:p>
          <a:p>
            <a:r>
              <a:rPr lang="en-US" sz="1200" kern="1200" dirty="0">
                <a:solidFill>
                  <a:schemeClr val="tx1"/>
                </a:solidFill>
                <a:effectLst/>
                <a:latin typeface="+mn-lt"/>
                <a:ea typeface="+mn-ea"/>
                <a:cs typeface="+mn-cs"/>
              </a:rPr>
              <a:t>In debrief, have the spokespersons summarize the process. Then discuss with the large group the differences that emerged in the process.  Does one method seem more appropriate than the other given the known circumstances at Big Box?</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factors do you think determine whether an organization uses a Whole-System Inquiry, or an AI Summit?</a:t>
            </a:r>
          </a:p>
          <a:p>
            <a:r>
              <a:rPr lang="en-US" sz="1200" kern="1200" dirty="0">
                <a:solidFill>
                  <a:schemeClr val="tx1"/>
                </a:solidFill>
                <a:effectLst/>
                <a:latin typeface="+mn-lt"/>
                <a:ea typeface="+mn-ea"/>
                <a:cs typeface="+mn-cs"/>
              </a:rPr>
              <a:t>Remind participants to consider adding an item to their action plan.</a:t>
            </a:r>
          </a:p>
          <a:p>
            <a:pPr>
              <a:defRPr/>
            </a:pPr>
            <a:endParaRPr lang="en-US" b="0"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846973-7D02-44C0-AF73-BA8FD171E7C4}" type="slidenum">
              <a:rPr lang="en-CA" smtClean="0"/>
              <a:pPr eaLnBrk="1" hangingPunct="1"/>
              <a:t>77</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Leadership in change management involves aligning people with an organization’s issue or need, allowing them to see that they are working together toward an important cause.</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84</a:t>
            </a:fld>
            <a:endParaRPr lang="en-CA" dirty="0"/>
          </a:p>
        </p:txBody>
      </p:sp>
    </p:spTree>
    <p:extLst>
      <p:ext uri="{BB962C8B-B14F-4D97-AF65-F5344CB8AC3E}">
        <p14:creationId xmlns:p14="http://schemas.microsoft.com/office/powerpoint/2010/main" val="1849506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Emotion is defined as a state of feeling. Because change in organizations doesn’t happen without people, human elements and emotion cannot be downplayed. </a:t>
            </a:r>
          </a:p>
          <a:p>
            <a:pPr eaLnBrk="1" hangingPunct="1">
              <a:defRPr/>
            </a:pPr>
            <a:r>
              <a:rPr lang="en-US" b="1" cap="small" dirty="0"/>
              <a:t>Freedom to Be known in Relationship. </a:t>
            </a:r>
            <a:r>
              <a:rPr lang="en-US" dirty="0"/>
              <a:t>The nature of the appreciative inquiry process leads people to feel encouraged to shine as individuals, not just as someone performing a role.</a:t>
            </a:r>
            <a:endParaRPr lang="en-CA" dirty="0"/>
          </a:p>
          <a:p>
            <a:pPr eaLnBrk="1" hangingPunct="1">
              <a:defRPr/>
            </a:pPr>
            <a:r>
              <a:rPr lang="en-US" b="1" cap="small" dirty="0"/>
              <a:t>Freedom to Be Heard.</a:t>
            </a:r>
            <a:r>
              <a:rPr lang="en-US" dirty="0"/>
              <a:t> Through the interview process, individuals gain the freedom to be heard.</a:t>
            </a:r>
            <a:endParaRPr lang="en-CA" dirty="0"/>
          </a:p>
          <a:p>
            <a:pPr eaLnBrk="1" hangingPunct="1">
              <a:defRPr/>
            </a:pPr>
            <a:r>
              <a:rPr lang="en-US" b="1" cap="small" dirty="0"/>
              <a:t>Freedom to Dream in Community.</a:t>
            </a:r>
            <a:r>
              <a:rPr lang="en-US" dirty="0"/>
              <a:t> People feel more free and in a safe place to share dreams as they dialogue together.</a:t>
            </a:r>
            <a:endParaRPr lang="en-CA" dirty="0"/>
          </a:p>
          <a:p>
            <a:pPr eaLnBrk="1" hangingPunct="1">
              <a:defRPr/>
            </a:pPr>
            <a:r>
              <a:rPr lang="en-US" b="1" cap="small" dirty="0"/>
              <a:t>Freedom to Choose to Contribute.</a:t>
            </a:r>
            <a:r>
              <a:rPr lang="en-US" dirty="0"/>
              <a:t> People feel empowered in an appreciative inquiry environment, and assume commitments they might not otherwise undertake.</a:t>
            </a:r>
            <a:endParaRPr lang="en-CA" dirty="0"/>
          </a:p>
          <a:p>
            <a:pPr eaLnBrk="1" hangingPunct="1">
              <a:defRPr/>
            </a:pPr>
            <a:r>
              <a:rPr lang="en-US" b="1" cap="small" dirty="0"/>
              <a:t>Freedom to Act with Support. </a:t>
            </a:r>
            <a:r>
              <a:rPr lang="en-US" dirty="0"/>
              <a:t>The awareness that others care about their work makes individuals comfortable experimenting with new ideas.</a:t>
            </a:r>
            <a:endParaRPr lang="en-CA" dirty="0"/>
          </a:p>
          <a:p>
            <a:pPr eaLnBrk="1" hangingPunct="1">
              <a:defRPr/>
            </a:pPr>
            <a:r>
              <a:rPr lang="en-US" b="1" cap="small" dirty="0"/>
              <a:t>Freedom to Be Positive.</a:t>
            </a:r>
            <a:r>
              <a:rPr lang="en-US" dirty="0"/>
              <a:t> Suddenly, the environment validates the fact that it is acceptable to have fun. People feel positive and proud of their work experiences.</a:t>
            </a:r>
            <a:endParaRPr lang="en-CA" dirty="0"/>
          </a:p>
          <a:p>
            <a:pPr eaLnBrk="1" hangingPunct="1">
              <a:defRPr/>
            </a:pPr>
            <a:endParaRPr lang="en-CA" dirty="0"/>
          </a:p>
          <a:p>
            <a:pPr eaLnBrk="1" hangingPunct="1">
              <a:defRPr/>
            </a:pPr>
            <a:r>
              <a:rPr lang="en-CA"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the town meeting format to generate creative ideas to address a challenge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Town Meeting – Contemporary Chemical</a:t>
            </a:r>
          </a:p>
          <a:p>
            <a:r>
              <a:rPr lang="en-US" sz="1200" kern="1200" dirty="0">
                <a:solidFill>
                  <a:schemeClr val="tx1"/>
                </a:solidFill>
                <a:effectLst/>
                <a:latin typeface="+mn-lt"/>
                <a:ea typeface="+mn-ea"/>
                <a:cs typeface="+mn-cs"/>
              </a:rPr>
              <a:t>CEO Harlan is very pleased with the results of the telecommuting pilot.  He has asked for a town meeting to generate ideas to expand the program.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large group.  Explain that each person’s contributions are important to help take the telecommuting program to the next level.</a:t>
            </a:r>
          </a:p>
          <a:p>
            <a:r>
              <a:rPr lang="en-US" sz="1200" kern="1200" dirty="0">
                <a:solidFill>
                  <a:schemeClr val="tx1"/>
                </a:solidFill>
                <a:effectLst/>
                <a:latin typeface="+mn-lt"/>
                <a:ea typeface="+mn-ea"/>
                <a:cs typeface="+mn-cs"/>
              </a:rPr>
              <a:t>Explain that the Contemporary Chemical CEO, Harlan, is very pleased with the results of the telecommuting pilot.  He has asked for a town meeting to generate ideas to expand the program.</a:t>
            </a:r>
          </a:p>
          <a:p>
            <a:r>
              <a:rPr lang="en-US" sz="1200" kern="1200" dirty="0">
                <a:solidFill>
                  <a:schemeClr val="tx1"/>
                </a:solidFill>
                <a:effectLst/>
                <a:latin typeface="+mn-lt"/>
                <a:ea typeface="+mn-ea"/>
                <a:cs typeface="+mn-cs"/>
              </a:rPr>
              <a:t>Tell participants that you will be the using a “call on the next speaker” method. As someone finishes speaking, he or she should call on someone else, whoever has their hand raised. (One opportunity per speaker.)</a:t>
            </a:r>
          </a:p>
          <a:p>
            <a:r>
              <a:rPr lang="en-US" sz="1200" kern="1200" dirty="0">
                <a:solidFill>
                  <a:schemeClr val="tx1"/>
                </a:solidFill>
                <a:effectLst/>
                <a:latin typeface="+mn-lt"/>
                <a:ea typeface="+mn-ea"/>
                <a:cs typeface="+mn-cs"/>
              </a:rPr>
              <a:t>Note: Given the time frame for this exercise, we suggest you set a time frame for each contribution. </a:t>
            </a:r>
          </a:p>
          <a:p>
            <a:r>
              <a:rPr lang="en-US" sz="1200" kern="1200" dirty="0">
                <a:solidFill>
                  <a:schemeClr val="tx1"/>
                </a:solidFill>
                <a:effectLst/>
                <a:latin typeface="+mn-lt"/>
                <a:ea typeface="+mn-ea"/>
                <a:cs typeface="+mn-cs"/>
              </a:rPr>
              <a:t>In debrief, ask participants how they felt being part of the process.</a:t>
            </a:r>
          </a:p>
          <a:p>
            <a:r>
              <a:rPr lang="en-US" sz="1200" kern="1200" dirty="0">
                <a:solidFill>
                  <a:schemeClr val="tx1"/>
                </a:solidFill>
                <a:effectLst/>
                <a:latin typeface="+mn-lt"/>
                <a:ea typeface="+mn-ea"/>
                <a:cs typeface="+mn-cs"/>
              </a:rPr>
              <a:t>Did they find that ideas were free-flowing as a result of the process?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other ways can you think of to encourage individuals to be comfortable contributing ideas?</a:t>
            </a:r>
          </a:p>
          <a:p>
            <a:pPr eaLnBrk="1" hangingPunct="1">
              <a:defRPr/>
            </a:pPr>
            <a:endParaRPr lang="en-CA"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191742-141A-4BBB-BFEA-C0FC54FB9178}" type="slidenum">
              <a:rPr lang="en-CA" smtClean="0"/>
              <a:pPr eaLnBrk="1" hangingPunct="1"/>
              <a:t>85</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6904206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r>
              <a:rPr lang="en-US" dirty="0"/>
              <a:t>A fact is something that is demonstrated to exist, or known to have existed. As opposed to the “people” component, emotion, facts are straightforward, and necessary to measure progress. As a change management project shifts into the launch or in-process stage, the change management team must make sure that measurement is ongoing. Two types of measurements are described below.</a:t>
            </a:r>
          </a:p>
          <a:p>
            <a:r>
              <a:rPr lang="en-US" b="1" dirty="0"/>
              <a:t>Audits and performance measurement systems:</a:t>
            </a:r>
            <a:r>
              <a:rPr lang="en-US" dirty="0"/>
              <a:t> Audits and measurement systems provide data to determine the adoption rate of change. They help to determine:</a:t>
            </a:r>
          </a:p>
          <a:p>
            <a:r>
              <a:rPr lang="en-US" dirty="0"/>
              <a:t>How many employees are using the new processes or systems?</a:t>
            </a:r>
          </a:p>
          <a:p>
            <a:r>
              <a:rPr lang="en-US" dirty="0"/>
              <a:t>Individual or group proficiency levels</a:t>
            </a:r>
          </a:p>
          <a:p>
            <a:r>
              <a:rPr lang="en-US" dirty="0"/>
              <a:t>Who is not engaged with the process, or is struggling, and why?</a:t>
            </a:r>
          </a:p>
          <a:p>
            <a:r>
              <a:rPr lang="en-US" dirty="0"/>
              <a:t>Formal, quantitative assessment instruments and a review of performance data provide this information. The results allow the change management and/or project teams to develop and implement corrective actions, make modifications to the program, or use positive results to propel to the project forward.</a:t>
            </a:r>
          </a:p>
          <a:p>
            <a:r>
              <a:rPr lang="en-US" b="1" dirty="0"/>
              <a:t>Accountability Systems:</a:t>
            </a:r>
            <a:r>
              <a:rPr lang="en-US" dirty="0"/>
              <a:t> Enhancements should be made to performance evaluation and compensation systems in order to maintain the accountability and credibility of the change. This is important in order to maintain ongoing reinforcement of the changed systems or processes.</a:t>
            </a:r>
          </a:p>
          <a:p>
            <a:pPr eaLnBrk="1" hangingPunct="1"/>
            <a:r>
              <a:rPr lang="en-US" dirty="0"/>
              <a:t>.</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discuss new facts learned about the Contemporary Chemical pilot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Fact-Finding at Contemporary Chemical</a:t>
            </a:r>
          </a:p>
          <a:p>
            <a:r>
              <a:rPr lang="en-US" sz="1200" kern="1200" dirty="0">
                <a:solidFill>
                  <a:schemeClr val="tx1"/>
                </a:solidFill>
                <a:effectLst/>
                <a:latin typeface="+mn-lt"/>
                <a:ea typeface="+mn-ea"/>
                <a:cs typeface="+mn-cs"/>
              </a:rPr>
              <a:t>Several new facts are presented at a team meeting. The group discussed them briefly.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facts  below on a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most recent findings with the large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participants were forced to drop out of the program due to extenuating circumstances;  one had child care problems, and another could not get a reliable internet connection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8 out of 10 pilot participants were successful in meeting their regular work objectives.  2 of them exceeded their objectives for the pilot period.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Only $20,000 of the $30,000 budget funds was spent.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Managers overwhelmingly felt the pilot was worthwhile, and expressed willingness to nominate other employees to expand it in Phase III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HR is considering an incentive program for future volunteers to the telecommuting program.</a:t>
            </a:r>
          </a:p>
          <a:p>
            <a:r>
              <a:rPr lang="en-US" sz="1200" kern="1200" dirty="0">
                <a:solidFill>
                  <a:schemeClr val="tx1"/>
                </a:solidFill>
                <a:effectLst/>
                <a:latin typeface="+mn-lt"/>
                <a:ea typeface="+mn-ea"/>
                <a:cs typeface="+mn-cs"/>
              </a:rPr>
              <a:t>Ask the group at large to take a few minutes to brainstorm next steps for the change management team. Write their ideas on the flip chart.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understand the facts and consider the effectiveness of accountability systems when undergoing a change?</a:t>
            </a:r>
          </a:p>
          <a:p>
            <a:pPr eaLnBrk="1" hangingPunct="1"/>
            <a:endParaRPr lang="en-CA" dirty="0"/>
          </a:p>
          <a:p>
            <a:pPr eaLnBrk="1" hangingPunct="1"/>
            <a:r>
              <a:rPr lang="en-CA" dirty="0"/>
              <a:t>----------------------------------------------</a:t>
            </a:r>
          </a:p>
          <a:p>
            <a:r>
              <a:rPr lang="en-US" sz="1200" kern="1200" dirty="0">
                <a:solidFill>
                  <a:schemeClr val="tx1"/>
                </a:solidFill>
                <a:effectLst/>
                <a:latin typeface="+mn-lt"/>
                <a:ea typeface="+mn-ea"/>
                <a:cs typeface="+mn-cs"/>
              </a:rPr>
              <a:t>The exercise below allows ideas to be generated for a next phase based on facts and feedback from the telecommuting program pilot.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utilize the nominal group technique to generate ideas to a question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Incentive Program at Contemporary Chemical</a:t>
            </a:r>
          </a:p>
          <a:p>
            <a:r>
              <a:rPr lang="en-US" sz="1200" kern="1200" dirty="0">
                <a:solidFill>
                  <a:schemeClr val="tx1"/>
                </a:solidFill>
                <a:effectLst/>
                <a:latin typeface="+mn-lt"/>
                <a:ea typeface="+mn-ea"/>
                <a:cs typeface="+mn-cs"/>
              </a:rPr>
              <a:t>The human resources department wants the managers to generate ideas for performance incentives to provide telecommuting program employees who are successful making the transition.</a:t>
            </a:r>
          </a:p>
          <a:p>
            <a:r>
              <a:rPr lang="en-US" sz="1200" kern="1200" dirty="0">
                <a:solidFill>
                  <a:schemeClr val="tx1"/>
                </a:solidFill>
                <a:effectLst/>
                <a:latin typeface="+mn-lt"/>
                <a:ea typeface="+mn-ea"/>
                <a:cs typeface="+mn-cs"/>
              </a:rPr>
              <a:t>The change management team has decided to use the nominal group technique to help the managers generate ideas.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Program Expansion at Contemporary Chemical</a:t>
            </a:r>
          </a:p>
          <a:p>
            <a:r>
              <a:rPr lang="en-US" sz="1200" kern="1200" dirty="0">
                <a:solidFill>
                  <a:schemeClr val="tx1"/>
                </a:solidFill>
                <a:effectLst/>
                <a:latin typeface="+mn-lt"/>
                <a:ea typeface="+mn-ea"/>
                <a:cs typeface="+mn-cs"/>
              </a:rPr>
              <a:t>Index cards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question on the flipchart:</a:t>
            </a:r>
          </a:p>
          <a:p>
            <a:r>
              <a:rPr lang="en-US" sz="1200" kern="1200" dirty="0">
                <a:solidFill>
                  <a:schemeClr val="tx1"/>
                </a:solidFill>
                <a:effectLst/>
                <a:latin typeface="+mn-lt"/>
                <a:ea typeface="+mn-ea"/>
                <a:cs typeface="+mn-cs"/>
              </a:rPr>
              <a:t>“What performance incentives can we provide to employees successful in transitioning to a telecommuting role?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handout and index cards. They will be using the nominal group technique to explore and quantify ideas.</a:t>
            </a:r>
          </a:p>
          <a:p>
            <a:r>
              <a:rPr lang="en-US" sz="1200" kern="1200" dirty="0">
                <a:solidFill>
                  <a:schemeClr val="tx1"/>
                </a:solidFill>
                <a:effectLst/>
                <a:latin typeface="+mn-lt"/>
                <a:ea typeface="+mn-ea"/>
                <a:cs typeface="+mn-cs"/>
              </a:rPr>
              <a:t>Review the facts and feedback from the recent pilot as listed on the handout.</a:t>
            </a:r>
          </a:p>
          <a:p>
            <a:r>
              <a:rPr lang="en-US" sz="1200" kern="1200" dirty="0">
                <a:solidFill>
                  <a:schemeClr val="tx1"/>
                </a:solidFill>
                <a:effectLst/>
                <a:latin typeface="+mn-lt"/>
                <a:ea typeface="+mn-ea"/>
                <a:cs typeface="+mn-cs"/>
              </a:rPr>
              <a:t>Give each group flipchart paper and markers to tally responses during the evaluation portion of the process.</a:t>
            </a:r>
          </a:p>
          <a:p>
            <a:r>
              <a:rPr lang="en-US" sz="1200" kern="1200" dirty="0">
                <a:solidFill>
                  <a:schemeClr val="tx1"/>
                </a:solidFill>
                <a:effectLst/>
                <a:latin typeface="+mn-lt"/>
                <a:ea typeface="+mn-ea"/>
                <a:cs typeface="+mn-cs"/>
              </a:rPr>
              <a:t>Ask the question from the flipchart.</a:t>
            </a:r>
          </a:p>
          <a:p>
            <a:r>
              <a:rPr lang="en-US" sz="1200" kern="1200" dirty="0">
                <a:solidFill>
                  <a:schemeClr val="tx1"/>
                </a:solidFill>
                <a:effectLst/>
                <a:latin typeface="+mn-lt"/>
                <a:ea typeface="+mn-ea"/>
                <a:cs typeface="+mn-cs"/>
              </a:rPr>
              <a:t>Ask each person to spend 5 minutes jotting down as many ideas as possible on index cards. Place one idea on each card.</a:t>
            </a:r>
          </a:p>
          <a:p>
            <a:r>
              <a:rPr lang="en-US" sz="1200" kern="1200" dirty="0">
                <a:solidFill>
                  <a:schemeClr val="tx1"/>
                </a:solidFill>
                <a:effectLst/>
                <a:latin typeface="+mn-lt"/>
                <a:ea typeface="+mn-ea"/>
                <a:cs typeface="+mn-cs"/>
              </a:rPr>
              <a:t>Call time, and have the group members share one idea at a time, round robin. Criticism is not allowed, but any needed clarification by the submitter is encouraged.</a:t>
            </a:r>
          </a:p>
          <a:p>
            <a:r>
              <a:rPr lang="en-US" sz="1200" kern="1200" dirty="0">
                <a:solidFill>
                  <a:schemeClr val="tx1"/>
                </a:solidFill>
                <a:effectLst/>
                <a:latin typeface="+mn-lt"/>
                <a:ea typeface="+mn-ea"/>
                <a:cs typeface="+mn-cs"/>
              </a:rPr>
              <a:t>As the groups to record each idea on the group flipchart.</a:t>
            </a:r>
          </a:p>
          <a:p>
            <a:r>
              <a:rPr lang="en-US" sz="1200" kern="1200" dirty="0">
                <a:solidFill>
                  <a:schemeClr val="tx1"/>
                </a:solidFill>
                <a:effectLst/>
                <a:latin typeface="+mn-lt"/>
                <a:ea typeface="+mn-ea"/>
                <a:cs typeface="+mn-cs"/>
              </a:rPr>
              <a:t>Have each person rank the ideas on a scale of 5 (like best) to 1 (like least).</a:t>
            </a:r>
          </a:p>
          <a:p>
            <a:r>
              <a:rPr lang="en-US" sz="1200" kern="1200" dirty="0">
                <a:solidFill>
                  <a:schemeClr val="tx1"/>
                </a:solidFill>
                <a:effectLst/>
                <a:latin typeface="+mn-lt"/>
                <a:ea typeface="+mn-ea"/>
                <a:cs typeface="+mn-cs"/>
              </a:rPr>
              <a:t>Ask groups to quickly share and tabulate their votes.</a:t>
            </a:r>
          </a:p>
          <a:p>
            <a:r>
              <a:rPr lang="en-US" sz="1200" kern="1200" dirty="0">
                <a:solidFill>
                  <a:schemeClr val="tx1"/>
                </a:solidFill>
                <a:effectLst/>
                <a:latin typeface="+mn-lt"/>
                <a:ea typeface="+mn-ea"/>
                <a:cs typeface="+mn-cs"/>
              </a:rPr>
              <a:t>Reconvene the large group.</a:t>
            </a:r>
          </a:p>
          <a:p>
            <a:r>
              <a:rPr lang="en-US" sz="1200" kern="1200" dirty="0">
                <a:solidFill>
                  <a:schemeClr val="tx1"/>
                </a:solidFill>
                <a:effectLst/>
                <a:latin typeface="+mn-lt"/>
                <a:ea typeface="+mn-ea"/>
                <a:cs typeface="+mn-cs"/>
              </a:rPr>
              <a:t>In debrief, allow each group to present its findings.</a:t>
            </a:r>
          </a:p>
          <a:p>
            <a:r>
              <a:rPr lang="en-US" sz="1200" kern="1200" dirty="0">
                <a:solidFill>
                  <a:schemeClr val="tx1"/>
                </a:solidFill>
                <a:effectLst/>
                <a:latin typeface="+mn-lt"/>
                <a:ea typeface="+mn-ea"/>
                <a:cs typeface="+mn-cs"/>
              </a:rPr>
              <a:t>(The change management team would then work with the findings in a separate session.)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sales manager, wanting to put together a presentation for a key customer, brings together the account manager, the product marketing manager, and the two key product engineers. The quality manager facilitates a session for them, where they quickly find the key product benefits over the competing products, and come up with a compelling value proposition. </a:t>
            </a:r>
          </a:p>
          <a:p>
            <a:r>
              <a:rPr lang="en-US" sz="1200" kern="1200" dirty="0">
                <a:solidFill>
                  <a:schemeClr val="tx1"/>
                </a:solidFill>
                <a:effectLst/>
                <a:latin typeface="+mn-lt"/>
                <a:ea typeface="+mn-ea"/>
                <a:cs typeface="+mn-cs"/>
              </a:rPr>
              <a:t>A product line team cannot agree on the best sound-proofing for a plate press, and the production manager will not pay until they agree. They get the line facilitator to a run nominal group technique session to help uncover the real problems. This reveals that a couple of people have preferred brands and no trials have been done. After a visit to a local trade show and internal trials, they agree on a compromise system.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Watch that the groups are sticking to the time frames.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consider facts as well as the human element when evaluating the results of a change and planning for enhancements?</a:t>
            </a:r>
          </a:p>
          <a:p>
            <a:r>
              <a:rPr lang="en-US" sz="1200" kern="1200" dirty="0">
                <a:solidFill>
                  <a:schemeClr val="tx1"/>
                </a:solidFill>
                <a:effectLst/>
                <a:latin typeface="+mn-lt"/>
                <a:ea typeface="+mn-ea"/>
                <a:cs typeface="+mn-cs"/>
              </a:rPr>
              <a:t>Remind participants to consider adding an item to their action plan. </a:t>
            </a:r>
          </a:p>
          <a:p>
            <a:r>
              <a:rPr lang="en-US" sz="1200" kern="1200" dirty="0">
                <a:solidFill>
                  <a:schemeClr val="tx1"/>
                </a:solidFill>
                <a:effectLst/>
                <a:latin typeface="+mn-lt"/>
                <a:ea typeface="+mn-ea"/>
                <a:cs typeface="+mn-cs"/>
              </a:rPr>
              <a:t> </a:t>
            </a:r>
          </a:p>
          <a:p>
            <a:pPr eaLnBrk="1" hangingPunct="1"/>
            <a:endParaRPr lang="en-CA"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A5BF54-7C3F-420F-B4AB-BA6B3C742B4A}" type="slidenum">
              <a:rPr lang="en-CA" smtClean="0"/>
              <a:pPr eaLnBrk="1" hangingPunct="1"/>
              <a:t>86</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Resiliency is the capacity to absorb high levels of change while maintaining a level of performance and displaying minimal dysfunctional behavior. </a:t>
            </a:r>
          </a:p>
          <a:p>
            <a:pPr eaLnBrk="1" hangingPunct="1"/>
            <a:r>
              <a:rPr lang="en-US" dirty="0"/>
              <a:t>People who are resilient do two things to reduce their susceptibility to dysfunctional behavior during change:  They increase their capacity to absorb shock, and they reduce the amount of effort necessary to successfully implement any one change.</a:t>
            </a:r>
          </a:p>
          <a:p>
            <a:pPr eaLnBrk="1" hangingPunct="1"/>
            <a:endParaRPr lang="en-CA"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E263CF7-41C4-49EF-A12D-7A5C5C734041}" type="slidenum">
              <a:rPr lang="en-CA" smtClean="0"/>
              <a:pPr eaLnBrk="1" hangingPunct="1"/>
              <a:t>91</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Resilience isn’t an absolute characteristic; rather it is a combination of traits of varying degrees in people.  Resilient people, whom psychologist Daryl Conner terms O-Type, perceive more opportunity than non-resilient people do. They approach life as meaningful, and as a guiding beacon through the challenges of change. Their optimistic view lets them see each new day as providing a new set of opportunities and choices; they view disruption as a necessary part of adjusting to the challenges of change. </a:t>
            </a:r>
          </a:p>
          <a:p>
            <a:r>
              <a:rPr lang="en-US" dirty="0"/>
              <a:t>In contrast to O-Type individuals, D-Types perceive danger; they are individuals who use defense mechanisms such as denial, distortion, and delusions to deflect change and are reactive. The opposite O-Type individuals are proactive, and understand when to ask for help.</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937090-AD9B-4DEB-8733-5517A31E16B1}" type="slidenum">
              <a:rPr lang="en-CA" smtClean="0"/>
              <a:pPr eaLnBrk="1" hangingPunct="1"/>
              <a:t>92</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When resilient people are confronted with ambiguity, anxiety, and a loss of control that accompanies change, they tend to grow stronger from the experiences, rather than allowing themselves to be depleted. Resilient people are more likely to make a quicker and more effective adaptation to change. They are winners, rather than losers, critically important in organizations. Resilient people are necessary to foster success during a change.</a:t>
            </a:r>
          </a:p>
          <a:p>
            <a:r>
              <a:rPr lang="en-US" dirty="0"/>
              <a:t>While no person is specifically O-Type or D-Type, people with O-Type characteristics tend to exhibit a high degree of resilience. This allows them to understand that the future contains constantly shifting variables, display willingness to explore paradoxes, and stay the course during periods of significant disruption. </a:t>
            </a:r>
          </a:p>
          <a:p>
            <a:r>
              <a:rPr lang="en-US" dirty="0"/>
              <a:t>People shift between sides on a resilience continuum, depending upon the characteristics being exhibited, and the change being experienced.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explain the meaning and importance of resiliency during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Definition and Importance of Resilience</a:t>
            </a:r>
          </a:p>
          <a:p>
            <a:r>
              <a:rPr lang="en-US" sz="1200" kern="1200" dirty="0">
                <a:solidFill>
                  <a:schemeClr val="tx1"/>
                </a:solidFill>
                <a:effectLst/>
                <a:latin typeface="+mn-lt"/>
                <a:ea typeface="+mn-ea"/>
                <a:cs typeface="+mn-cs"/>
              </a:rPr>
              <a:t>Having resilient traits is critical for individuals involved in or leading a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Overview the meaning and reasons why resilience is important.</a:t>
            </a:r>
          </a:p>
          <a:p>
            <a:r>
              <a:rPr lang="en-US" sz="1200" kern="1200" dirty="0">
                <a:solidFill>
                  <a:schemeClr val="tx1"/>
                </a:solidFill>
                <a:effectLst/>
                <a:latin typeface="+mn-lt"/>
                <a:ea typeface="+mn-ea"/>
                <a:cs typeface="+mn-cs"/>
              </a:rPr>
              <a:t>Briefly explain the continuum, and discuss that while O-Type people typically gravitate toward the high end, no one individual remains at exactly the same place on the continuum.</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can think of some examples in history of resilient people? (Some answers: Helen Keller, Nelson Mandela, Aung San Suu Kyi, Anne Frank)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Would you like to share an example of how someone you know displayed resiliency at work, or outside of work?</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must people in organizations have resiliency?</a:t>
            </a:r>
          </a:p>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BD7AC5-E69D-4DE1-965A-7083AA371C3B}" type="slidenum">
              <a:rPr lang="en-CA" smtClean="0"/>
              <a:pPr eaLnBrk="1" hangingPunct="1"/>
              <a:t>93</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US" dirty="0"/>
              <a:t>Develop a more Positive world view and self-concept</a:t>
            </a:r>
          </a:p>
          <a:p>
            <a:pPr lvl="1">
              <a:defRPr/>
            </a:pPr>
            <a:r>
              <a:rPr lang="en-US" dirty="0"/>
              <a:t>Notice what you say to yourself in an unfamiliar situation</a:t>
            </a:r>
          </a:p>
          <a:p>
            <a:pPr lvl="1">
              <a:defRPr/>
            </a:pPr>
            <a:r>
              <a:rPr lang="en-US" dirty="0"/>
              <a:t>Find specific opportunities during challenges you face</a:t>
            </a:r>
          </a:p>
          <a:p>
            <a:pPr lvl="1">
              <a:defRPr/>
            </a:pPr>
            <a:r>
              <a:rPr lang="en-US" dirty="0"/>
              <a:t>Practice turning minuses into pluses</a:t>
            </a:r>
          </a:p>
          <a:p>
            <a:pPr lvl="1">
              <a:defRPr/>
            </a:pPr>
            <a:r>
              <a:rPr lang="en-US" dirty="0"/>
              <a:t>Take a time out during a period of frustration</a:t>
            </a:r>
          </a:p>
          <a:p>
            <a:pPr lvl="1">
              <a:defRPr/>
            </a:pPr>
            <a:r>
              <a:rPr lang="en-US" dirty="0"/>
              <a:t>Look for a positive person to serve as your coach</a:t>
            </a:r>
          </a:p>
          <a:p>
            <a:pPr>
              <a:defRPr/>
            </a:pPr>
            <a:r>
              <a:rPr lang="en-US" dirty="0"/>
              <a:t>Maintain a Focused sense of purpose for long-term goals and priorities</a:t>
            </a:r>
          </a:p>
          <a:p>
            <a:pPr>
              <a:defRPr/>
            </a:pPr>
            <a:r>
              <a:rPr lang="en-US" dirty="0"/>
              <a:t>Explore your value system and identify your personal sense of direction on which you can rely to make choices</a:t>
            </a:r>
          </a:p>
          <a:p>
            <a:pPr>
              <a:defRPr/>
            </a:pPr>
            <a:r>
              <a:rPr lang="en-US" dirty="0"/>
              <a:t>Set new priorities when faced with the disruption of change</a:t>
            </a:r>
          </a:p>
          <a:p>
            <a:pPr>
              <a:defRPr/>
            </a:pPr>
            <a:r>
              <a:rPr lang="en-US" dirty="0"/>
              <a:t>Use Flexible thinking to explore multiple approaches for addressing uncertainty.  </a:t>
            </a:r>
          </a:p>
          <a:p>
            <a:pPr>
              <a:defRPr/>
            </a:pPr>
            <a:r>
              <a:rPr lang="en-US" dirty="0"/>
              <a:t>Switch sides when discussing a topic about which you feel strongly</a:t>
            </a:r>
          </a:p>
          <a:p>
            <a:pPr>
              <a:defRPr/>
            </a:pPr>
            <a:r>
              <a:rPr lang="en-US" dirty="0"/>
              <a:t>Rather than assuming your first answer is the solution, suspend judgment if you are in the middle of a change</a:t>
            </a:r>
          </a:p>
          <a:p>
            <a:pPr>
              <a:defRPr/>
            </a:pPr>
            <a:r>
              <a:rPr lang="en-US" dirty="0"/>
              <a:t>List three positives and three negatives about a new idea or concept</a:t>
            </a:r>
          </a:p>
          <a:p>
            <a:pPr>
              <a:defRPr/>
            </a:pPr>
            <a:r>
              <a:rPr lang="en-US" dirty="0"/>
              <a:t>Be willing to work in an unfamiliar role to learn a different point of view</a:t>
            </a:r>
          </a:p>
          <a:p>
            <a:pPr>
              <a:defRPr/>
            </a:pPr>
            <a:r>
              <a:rPr lang="en-US" dirty="0"/>
              <a:t>Identify a person who is a strong flexible thinker, and ask for some coaching</a:t>
            </a:r>
          </a:p>
          <a:p>
            <a:pPr>
              <a:defRPr/>
            </a:pPr>
            <a:r>
              <a:rPr lang="en-US" dirty="0"/>
              <a:t>Use Organized, structured approaches when managing ambiguity</a:t>
            </a:r>
          </a:p>
          <a:p>
            <a:pPr>
              <a:defRPr/>
            </a:pPr>
            <a:r>
              <a:rPr lang="en-US" dirty="0"/>
              <a:t>Learn to quickly sort information and find patterns in new situations</a:t>
            </a:r>
          </a:p>
          <a:p>
            <a:pPr>
              <a:defRPr/>
            </a:pPr>
            <a:r>
              <a:rPr lang="en-US" dirty="0"/>
              <a:t>Use a planner or planning software to keep to-do lists, track plans, commitments, and next steps for each change initiative</a:t>
            </a:r>
          </a:p>
          <a:p>
            <a:pPr>
              <a:defRPr/>
            </a:pPr>
            <a:r>
              <a:rPr lang="en-US" dirty="0"/>
              <a:t>Break down complex or ambiguous situations into manageable chunks</a:t>
            </a:r>
          </a:p>
          <a:p>
            <a:pPr>
              <a:defRPr/>
            </a:pPr>
            <a:r>
              <a:rPr lang="en-US" dirty="0"/>
              <a:t>Find a coach who has strong organizational skills.</a:t>
            </a:r>
          </a:p>
          <a:p>
            <a:pPr>
              <a:defRPr/>
            </a:pPr>
            <a:br>
              <a:rPr lang="en-US" dirty="0"/>
            </a:br>
            <a:r>
              <a:rPr lang="en-US" dirty="0"/>
              <a:t> </a:t>
            </a:r>
          </a:p>
          <a:p>
            <a:pPr>
              <a:defRPr/>
            </a:pPr>
            <a:r>
              <a:rPr lang="en-US" dirty="0"/>
              <a:t>Experiment proactively with new approaches and solutions</a:t>
            </a:r>
          </a:p>
          <a:p>
            <a:pPr>
              <a:defRPr/>
            </a:pPr>
            <a:r>
              <a:rPr lang="en-US" dirty="0"/>
              <a:t>Choose a small project and experiment with a new approach</a:t>
            </a:r>
          </a:p>
          <a:p>
            <a:pPr>
              <a:defRPr/>
            </a:pPr>
            <a:r>
              <a:rPr lang="en-US" dirty="0"/>
              <a:t>For a challenge you face, define the worst-case scenario; list how you would address each risk</a:t>
            </a:r>
          </a:p>
          <a:p>
            <a:pPr>
              <a:defRPr/>
            </a:pPr>
            <a:r>
              <a:rPr lang="en-US" dirty="0"/>
              <a:t>Find someone you perceive as a successful risk-taker and discuss your objections and concerns about a change</a:t>
            </a:r>
          </a:p>
          <a:p>
            <a:pPr>
              <a:defRPr/>
            </a:pPr>
            <a:r>
              <a:rPr lang="en-US" dirty="0"/>
              <a:t>Try to view a risk associated with a change you are facing as a “win-win” situation; determine what you can learn by assuming the risk</a:t>
            </a:r>
          </a:p>
          <a:p>
            <a:pPr>
              <a:defRPr/>
            </a:pPr>
            <a:r>
              <a:rPr lang="en-US" dirty="0"/>
              <a:t>Find a coach who excels at proactive experimentation.</a:t>
            </a:r>
          </a:p>
          <a:p>
            <a:pPr>
              <a:defRPr/>
            </a:pPr>
            <a:br>
              <a:rPr lang="en-US" dirty="0"/>
            </a:br>
            <a:r>
              <a:rPr lang="en-US" dirty="0"/>
              <a:t> </a:t>
            </a:r>
          </a:p>
          <a:p>
            <a:pPr>
              <a:defRPr/>
            </a:pPr>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one or more positive behaviors or tasks that promote resilience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Steps for Building Resilience</a:t>
            </a:r>
          </a:p>
          <a:p>
            <a:r>
              <a:rPr lang="en-US" sz="1200" kern="1200" dirty="0">
                <a:solidFill>
                  <a:schemeClr val="tx1"/>
                </a:solidFill>
                <a:effectLst/>
                <a:latin typeface="+mn-lt"/>
                <a:ea typeface="+mn-ea"/>
                <a:cs typeface="+mn-cs"/>
              </a:rPr>
              <a:t>The five steps to resilience contain many suggested behaviors and activities. Success will require a concerted effort over a period of time. This exercise provides participants with three options they can practice in class to give them confidence as they try them afterward.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Paper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Steps for Building Resilience</a:t>
            </a:r>
          </a:p>
          <a:p>
            <a:r>
              <a:rPr lang="en-US" sz="1200" kern="1200" dirty="0">
                <a:solidFill>
                  <a:schemeClr val="tx1"/>
                </a:solidFill>
                <a:effectLst/>
                <a:latin typeface="+mn-lt"/>
                <a:ea typeface="+mn-ea"/>
                <a:cs typeface="+mn-cs"/>
              </a:rPr>
              <a:t>Worksheet: Toward Building Resilience</a:t>
            </a:r>
          </a:p>
          <a:p>
            <a:r>
              <a:rPr lang="en-US" sz="1200" kern="1200" dirty="0">
                <a:solidFill>
                  <a:schemeClr val="tx1"/>
                </a:solidFill>
                <a:effectLst/>
                <a:latin typeface="+mn-lt"/>
                <a:ea typeface="+mn-ea"/>
                <a:cs typeface="+mn-cs"/>
              </a:rPr>
              <a:t>Write the three assignment selections below on the white board.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individual exercise. Participants can work in their usual seats, or find an “away” spot elsewhere in the classroom area.</a:t>
            </a:r>
          </a:p>
          <a:p>
            <a:r>
              <a:rPr lang="en-US" sz="1200" kern="1200" dirty="0">
                <a:solidFill>
                  <a:schemeClr val="tx1"/>
                </a:solidFill>
                <a:effectLst/>
                <a:latin typeface="+mn-lt"/>
                <a:ea typeface="+mn-ea"/>
                <a:cs typeface="+mn-cs"/>
              </a:rPr>
              <a:t>Provide the worksheet to everyone. It contains three assignments.  </a:t>
            </a:r>
          </a:p>
          <a:p>
            <a:r>
              <a:rPr lang="en-US" sz="1200" kern="1200" dirty="0">
                <a:solidFill>
                  <a:schemeClr val="tx1"/>
                </a:solidFill>
                <a:effectLst/>
                <a:latin typeface="+mn-lt"/>
                <a:ea typeface="+mn-ea"/>
                <a:cs typeface="+mn-cs"/>
              </a:rPr>
              <a:t>Ask participants to select at least one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Transform negative statements to positives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an imaginary future obituary for yourself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Visualize yourself as you wish to be in five years. What steps can you take now to move you in that direction?</a:t>
            </a:r>
          </a:p>
          <a:p>
            <a:r>
              <a:rPr lang="en-US" sz="1200" kern="1200" dirty="0">
                <a:solidFill>
                  <a:schemeClr val="tx1"/>
                </a:solidFill>
                <a:effectLst/>
                <a:latin typeface="+mn-lt"/>
                <a:ea typeface="+mn-ea"/>
                <a:cs typeface="+mn-cs"/>
              </a:rPr>
              <a:t>In debrief, ask these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assignments were more difficult? Why?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could these activities help us enhance our capacity for resilience?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corporate executives responded very differently to losing their jobs. One sent out many resumes, received little response, and wound up disillusioned and angry. The other, as he saw a layoff approaching, decided to pursue a personal interest in ancient civilization. He earned a master’s degree and ended up a happy man cataloguing Greek coins at the Harvard University library. The coin sorter demonstrated resiliency, critical to achieving a transformation after job loss.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to consider adding one or more items about resilience to their action plan.</a:t>
            </a:r>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25B9D8-F500-4100-92EA-E3F2843DC883}" type="slidenum">
              <a:rPr lang="en-CA" smtClean="0"/>
              <a:pPr eaLnBrk="1" hangingPunct="1"/>
              <a:t>94</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a:t>Being flexible on personal and social levels is critical for individuals involved in or leading a change to be able to make shifts as necessary during a project.</a:t>
            </a:r>
            <a:endParaRPr lang="en-CA"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3B0B77B-7ED2-4D53-9547-B67F1A44776F}" type="slidenum">
              <a:rPr lang="en-CA" smtClean="0"/>
              <a:pPr eaLnBrk="1" hangingPunct="1"/>
              <a:t>101</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are two dimensions of flexibility; flexible thinking, and social flexibility.</a:t>
            </a:r>
          </a:p>
          <a:p>
            <a:r>
              <a:rPr lang="en-US" b="1" dirty="0"/>
              <a:t>Flexible Thinking: </a:t>
            </a:r>
            <a:r>
              <a:rPr lang="en-US" dirty="0"/>
              <a:t>People who think flexibly can generate a broad range of thoughts and possible responses without feeling compelled to decide on one response right away. They have a tolerance for ambiguity plus a high level of creativity. This allows them to tackle a problem from many directions.</a:t>
            </a:r>
          </a:p>
          <a:p>
            <a:r>
              <a:rPr lang="en-US" dirty="0"/>
              <a:t>Flexible thinkers enjoy new or complex ideas, are open to varying perspectives, and devise creative solutions in order to adapt to change. At a personal level, people who think flexibly supplement their own knowledge with the talents of other people, knowing they themselves cannot have all the answers. They are facile at building networks to freely exchange support and information.</a:t>
            </a:r>
          </a:p>
          <a:p>
            <a:r>
              <a:rPr lang="en-US" b="1" dirty="0"/>
              <a:t>Social Flexibility: </a:t>
            </a:r>
            <a:r>
              <a:rPr lang="en-US" dirty="0"/>
              <a:t>People with a great degree of social flexibility have a clear sense of their individual strengths and weaknesses. Their self-concept is not easily threatened as they reach out to others, looking for collaboration and working to build social networks. They have no problem reaching out to see where others can add value and asking others for support.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personal flexible thinking regarding a change initiative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Thinking Flexibly While Planning for Change</a:t>
            </a:r>
          </a:p>
          <a:p>
            <a:r>
              <a:rPr lang="en-US" sz="1200" kern="1200" dirty="0">
                <a:solidFill>
                  <a:schemeClr val="tx1"/>
                </a:solidFill>
                <a:effectLst/>
                <a:latin typeface="+mn-lt"/>
                <a:ea typeface="+mn-ea"/>
                <a:cs typeface="+mn-cs"/>
              </a:rPr>
              <a:t>A national reference laboratory instituted a “Seven On-Seven Off” schedule. Participants will assume the role of the change management team before the program started, and generate positive and negative ideas about this new concept. The group will be challenged to listen to and accept their fellow members’ ideas.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ARUP Laboratories and the New Schedule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 for each group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group into teams of 4 and provide a worksheet to each participant.</a:t>
            </a:r>
          </a:p>
          <a:p>
            <a:r>
              <a:rPr lang="en-US" sz="1200" kern="1200" dirty="0">
                <a:solidFill>
                  <a:schemeClr val="tx1"/>
                </a:solidFill>
                <a:effectLst/>
                <a:latin typeface="+mn-lt"/>
                <a:ea typeface="+mn-ea"/>
                <a:cs typeface="+mn-cs"/>
              </a:rPr>
              <a:t>Ask the teams to read the case and to practice flexible thinking by brainstorming three positive and three negative ideas as a member of the change management team planning the new program in 1990.</a:t>
            </a:r>
          </a:p>
          <a:p>
            <a:r>
              <a:rPr lang="en-US" sz="1200" kern="1200" dirty="0">
                <a:solidFill>
                  <a:schemeClr val="tx1"/>
                </a:solidFill>
                <a:effectLst/>
                <a:latin typeface="+mn-lt"/>
                <a:ea typeface="+mn-ea"/>
                <a:cs typeface="+mn-cs"/>
              </a:rPr>
              <a:t>Remind the team that consistent with flexible thinking and brainstorming rules, all ideas are accepted.</a:t>
            </a:r>
          </a:p>
          <a:p>
            <a:r>
              <a:rPr lang="en-US" sz="1200" kern="1200" dirty="0">
                <a:solidFill>
                  <a:schemeClr val="tx1"/>
                </a:solidFill>
                <a:effectLst/>
                <a:latin typeface="+mn-lt"/>
                <a:ea typeface="+mn-ea"/>
                <a:cs typeface="+mn-cs"/>
              </a:rPr>
              <a:t>Ask the groups to post their results for discussion.</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 it difficult to generate both positive and negative ideas?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could the negative ideas be helpful to the change management team?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list three steps an individual can take to utilize flexible thinking when working through a change process.</a:t>
            </a:r>
          </a:p>
          <a:p>
            <a:r>
              <a:rPr lang="en-US" sz="1200" kern="1200" dirty="0">
                <a:solidFill>
                  <a:schemeClr val="tx1"/>
                </a:solidFill>
                <a:effectLst/>
                <a:latin typeface="+mn-lt"/>
                <a:ea typeface="+mn-ea"/>
                <a:cs typeface="+mn-cs"/>
              </a:rPr>
              <a:t>Remind participants to consider adding one or more items about flexibility to their action plan.</a:t>
            </a:r>
          </a:p>
          <a:p>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6E21D4-7495-46F2-A8D4-44548B221381}" type="slidenum">
              <a:rPr lang="en-CA" smtClean="0"/>
              <a:pPr eaLnBrk="1" hangingPunct="1"/>
              <a:t>102</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Flexible people are team players, a critical need during a change management initiative. Flexibility allows one to brainstorm more efficiently, bringing a wider range of ideas to a project team. The broad range of solutions brought to the table by a flexible thinker encourages a strong change solution -- and avoids the potential for inferior solutions that may be generated by people with low levels of social flexibility.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explain the meaning and importance of flexibility during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Definition and Importance of Flexibility</a:t>
            </a:r>
          </a:p>
          <a:p>
            <a:r>
              <a:rPr lang="en-US" sz="1200" kern="1200" dirty="0">
                <a:solidFill>
                  <a:schemeClr val="tx1"/>
                </a:solidFill>
                <a:effectLst/>
                <a:latin typeface="+mn-lt"/>
                <a:ea typeface="+mn-ea"/>
                <a:cs typeface="+mn-cs"/>
              </a:rPr>
              <a:t>Being flexible on personal and social levels is critical for individuals involved in or leading a change to be able to make shifts as necessary during a project.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Overview the meaning of flexibility, above, and discuss reasons why flexibility on both a personal and social level are important in an organization.</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 you think of a time when an individual was inflexible during a change?  How did the lack of flexibility impact the outcome?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for people in organizations to have both personal and social flexibility?</a:t>
            </a:r>
          </a:p>
          <a:p>
            <a:r>
              <a:rPr lang="en-US" sz="1200" kern="1200" dirty="0">
                <a:solidFill>
                  <a:schemeClr val="tx1"/>
                </a:solidFill>
                <a:effectLst/>
                <a:latin typeface="+mn-lt"/>
                <a:ea typeface="+mn-ea"/>
                <a:cs typeface="+mn-cs"/>
              </a:rPr>
              <a:t>What are two things an individual can do to enhance his or her ability to think and behave with flexibility?</a:t>
            </a:r>
          </a:p>
          <a:p>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C9B05A3-0B14-40AD-ADAE-5CC0B4D433F0}" type="slidenum">
              <a:rPr lang="en-CA" smtClean="0"/>
              <a:pPr eaLnBrk="1" hangingPunct="1"/>
              <a:t>103</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The following five steps can benefit either a leader or an individual who is dealing with change on a personal or an organizational level.</a:t>
            </a:r>
          </a:p>
          <a:p>
            <a:endParaRPr lang="en-US" dirty="0"/>
          </a:p>
          <a:p>
            <a:endParaRPr lang="en-US" dirty="0"/>
          </a:p>
          <a:p>
            <a:r>
              <a:rPr lang="en-US" dirty="0"/>
              <a:t>Personal Level	Social Level</a:t>
            </a:r>
          </a:p>
          <a:p>
            <a:r>
              <a:rPr lang="en-US" dirty="0"/>
              <a:t>Swap sides in a discussion on a topic about which you feel strongly. 	Identify colleagues who have a different view than you, and ask their opinions.</a:t>
            </a:r>
          </a:p>
          <a:p>
            <a:r>
              <a:rPr lang="en-US" dirty="0"/>
              <a:t>Suspend judgment during a change. Don’t assume that the first answer is the best or only one.	If a colleague presents an idea that seems off-base to you, take a step back and try to see the rationale from your colleague’s point of view.</a:t>
            </a:r>
          </a:p>
          <a:p>
            <a:r>
              <a:rPr lang="en-US" dirty="0"/>
              <a:t>Practice thinking of paradoxes (both/and) rather than contradictions (either/or).  Try to generate both positives and negatives about a new idea or concept, rather than focusing exclusively on one or another.  Listen to others.	Ask colleagues or friends for their opinions about your thoughts regarding a change; listen completely to their answers and avoid passing judgment on their contributions.</a:t>
            </a:r>
          </a:p>
          <a:p>
            <a:r>
              <a:rPr lang="en-US" dirty="0"/>
              <a:t>Offer to work in a role that’s unfamiliar to you so you can approach a situation from a different point of view.	Pinpoint a skill you want to learn; ask someone to help you learn it.</a:t>
            </a:r>
          </a:p>
          <a:p>
            <a:r>
              <a:rPr lang="en-US" dirty="0"/>
              <a:t>Find someone who is strong in flexible thinking to serve as your coach.	Identify someone who is adept with social flexibility and ask for coaching.</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104</a:t>
            </a:fld>
            <a:endParaRPr lang="en-CA" dirty="0"/>
          </a:p>
        </p:txBody>
      </p:sp>
    </p:spTree>
    <p:extLst>
      <p:ext uri="{BB962C8B-B14F-4D97-AF65-F5344CB8AC3E}">
        <p14:creationId xmlns:p14="http://schemas.microsoft.com/office/powerpoint/2010/main" val="38147279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0566850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115</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9880138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13389272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118</a:t>
            </a:fld>
            <a:endParaRPr lang="en-CA" dirty="0"/>
          </a:p>
        </p:txBody>
      </p:sp>
    </p:spTree>
    <p:extLst>
      <p:ext uri="{BB962C8B-B14F-4D97-AF65-F5344CB8AC3E}">
        <p14:creationId xmlns:p14="http://schemas.microsoft.com/office/powerpoint/2010/main" val="527039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044377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13" name="Text Placeholder 12"/>
          <p:cNvSpPr>
            <a:spLocks noGrp="1"/>
          </p:cNvSpPr>
          <p:nvPr>
            <p:ph type="body" sz="quarter" idx="10"/>
          </p:nvPr>
        </p:nvSpPr>
        <p:spPr>
          <a:xfrm>
            <a:off x="7391400" y="381000"/>
            <a:ext cx="1752600" cy="4488160"/>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6" name="Picture 5" descr="C:\Users\Darren\Desktop\New Photos\s0001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889" r="10112"/>
          <a:stretch/>
        </p:blipFill>
        <p:spPr bwMode="auto">
          <a:xfrm>
            <a:off x="6516216" y="4725144"/>
            <a:ext cx="255025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068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14290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6736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13291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stStyle>
          <a:p>
            <a:pPr lvl="0" indent="-342900"/>
            <a:r>
              <a:rPr lang="en-US" dirty="0"/>
              <a:t>Click to edit Master text styles</a:t>
            </a:r>
          </a:p>
        </p:txBody>
      </p:sp>
    </p:spTree>
    <p:extLst>
      <p:ext uri="{BB962C8B-B14F-4D97-AF65-F5344CB8AC3E}">
        <p14:creationId xmlns:p14="http://schemas.microsoft.com/office/powerpoint/2010/main" val="351255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63633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460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4996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9131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77721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462013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412595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4968EFB-F330-4AC2-87EA-8D826B774EC0}" type="datetimeFigureOut">
              <a:rPr lang="en-US"/>
              <a:pPr>
                <a:defRPr/>
              </a:pPr>
              <a:t>7/19/2017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7A24D30-ACC4-4BFF-B949-47474166E8D1}"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18822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Taking time out during a period of frustration is the part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Developing a more Positive world view and self-concept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Maintaining a Focused sense of purpose for long-term goals and priorities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1000"/>
              </a:spcAft>
              <a:buFont typeface="+mj-lt"/>
              <a:buAutoNum type="alphaLcParenR"/>
            </a:pPr>
            <a:r>
              <a:rPr lang="en-US" dirty="0">
                <a:ea typeface="Times New Roman"/>
                <a:cs typeface="Times New Roman"/>
              </a:rPr>
              <a:t>Using Organized, structured approaches when managing ambiguity</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Breaking down complex or ambiguous situations into manageable chunks is a part of:</a:t>
            </a:r>
          </a:p>
          <a:p>
            <a:pPr lvl="1">
              <a:lnSpc>
                <a:spcPct val="115000"/>
              </a:lnSpc>
              <a:spcBef>
                <a:spcPts val="0"/>
              </a:spcBef>
              <a:spcAft>
                <a:spcPts val="0"/>
              </a:spcAft>
              <a:buFont typeface="+mj-lt"/>
              <a:buAutoNum type="alphaLcParenR"/>
            </a:pPr>
            <a:r>
              <a:rPr lang="en-US" dirty="0">
                <a:ea typeface="Times New Roman"/>
                <a:cs typeface="Times New Roman"/>
              </a:rPr>
              <a:t>Experimenting proactively with new approaches and solutions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Organized, structured approaches when managing ambiguity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Maintaining a Focused sense of purpose for long-term goals and priorities</a:t>
            </a:r>
          </a:p>
        </p:txBody>
      </p:sp>
    </p:spTree>
    <p:extLst>
      <p:ext uri="{BB962C8B-B14F-4D97-AF65-F5344CB8AC3E}">
        <p14:creationId xmlns:p14="http://schemas.microsoft.com/office/powerpoint/2010/main" val="28937229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CA" dirty="0"/>
              <a:t>Module </a:t>
            </a:r>
            <a:r>
              <a:rPr lang="en-US" dirty="0"/>
              <a:t>Eleven: </a:t>
            </a:r>
            <a:br>
              <a:rPr lang="en-US" dirty="0"/>
            </a:br>
            <a:r>
              <a:rPr lang="en-US" dirty="0"/>
              <a:t>Building Flexibility</a:t>
            </a:r>
            <a:endParaRPr lang="en-CA" dirty="0"/>
          </a:p>
        </p:txBody>
      </p:sp>
      <p:sp>
        <p:nvSpPr>
          <p:cNvPr id="4301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i="1" dirty="0">
                <a:cs typeface="Times New Roman" pitchFamily="18" charset="0"/>
              </a:rPr>
              <a:t>Be infinitely flexible and constantly amazed.</a:t>
            </a:r>
          </a:p>
          <a:p>
            <a:pPr algn="ctr">
              <a:lnSpc>
                <a:spcPct val="115000"/>
              </a:lnSpc>
              <a:spcBef>
                <a:spcPct val="0"/>
              </a:spcBef>
              <a:spcAft>
                <a:spcPts val="1000"/>
              </a:spcAft>
            </a:pPr>
            <a:r>
              <a:rPr lang="en-US" b="1" i="1" dirty="0">
                <a:cs typeface="Times New Roman" pitchFamily="18" charset="0"/>
              </a:rPr>
              <a:t>Jason Kravitz</a:t>
            </a:r>
          </a:p>
          <a:p>
            <a:endParaRPr lang="en-CA" i="1" dirty="0"/>
          </a:p>
        </p:txBody>
      </p:sp>
      <p:sp>
        <p:nvSpPr>
          <p:cNvPr id="39939" name="Content Placeholder 3"/>
          <p:cNvSpPr>
            <a:spLocks noGrp="1"/>
          </p:cNvSpPr>
          <p:nvPr>
            <p:ph type="body" sz="quarter" idx="11"/>
          </p:nvPr>
        </p:nvSpPr>
        <p:spPr/>
        <p:txBody>
          <a:bodyPr/>
          <a:lstStyle/>
          <a:p>
            <a:pPr marL="0" indent="0">
              <a:buFont typeface="Arial" charset="0"/>
              <a:buNone/>
              <a:defRPr/>
            </a:pPr>
            <a:endParaRPr lang="en-US" dirty="0"/>
          </a:p>
          <a:p>
            <a:pPr marL="0" indent="0">
              <a:buFont typeface="Arial" charset="0"/>
              <a:buNone/>
              <a:defRPr/>
            </a:pPr>
            <a:r>
              <a:rPr lang="en-US" dirty="0"/>
              <a:t>Being flexible on personal and social levels is critical for individuals involved in or leading a change to be able to make shifts as necessary during a project.</a:t>
            </a:r>
          </a:p>
          <a:p>
            <a:pPr>
              <a:defRPr/>
            </a:pPr>
            <a:endParaRPr lang="en-CA"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6CD383D-928B-47BE-A866-DD409751484E}"/>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What is Flexibility?</a:t>
            </a:r>
          </a:p>
        </p:txBody>
      </p:sp>
      <p:grpSp>
        <p:nvGrpSpPr>
          <p:cNvPr id="2" name="Group 1">
            <a:extLst>
              <a:ext uri="{FF2B5EF4-FFF2-40B4-BE49-F238E27FC236}">
                <a16:creationId xmlns:a16="http://schemas.microsoft.com/office/drawing/2014/main" id="{023D4FAE-1DEB-47A8-8424-4A385F5452C5}"/>
              </a:ext>
            </a:extLst>
          </p:cNvPr>
          <p:cNvGrpSpPr/>
          <p:nvPr/>
        </p:nvGrpSpPr>
        <p:grpSpPr>
          <a:xfrm>
            <a:off x="457200" y="1600255"/>
            <a:ext cx="8229599" cy="4525851"/>
            <a:chOff x="457200" y="1600255"/>
            <a:chExt cx="8229599" cy="4525851"/>
          </a:xfrm>
        </p:grpSpPr>
        <p:sp>
          <p:nvSpPr>
            <p:cNvPr id="4" name="Freeform: Shape 3">
              <a:extLst>
                <a:ext uri="{FF2B5EF4-FFF2-40B4-BE49-F238E27FC236}">
                  <a16:creationId xmlns:a16="http://schemas.microsoft.com/office/drawing/2014/main" id="{DE973313-12E4-4120-A9E2-996B997F6901}"/>
                </a:ext>
              </a:extLst>
            </p:cNvPr>
            <p:cNvSpPr/>
            <p:nvPr/>
          </p:nvSpPr>
          <p:spPr>
            <a:xfrm>
              <a:off x="3419855" y="1821029"/>
              <a:ext cx="5266944" cy="1766186"/>
            </a:xfrm>
            <a:custGeom>
              <a:avLst/>
              <a:gdLst>
                <a:gd name="connsiteX0" fmla="*/ 294370 w 1766186"/>
                <a:gd name="connsiteY0" fmla="*/ 0 h 5266944"/>
                <a:gd name="connsiteX1" fmla="*/ 1471816 w 1766186"/>
                <a:gd name="connsiteY1" fmla="*/ 0 h 5266944"/>
                <a:gd name="connsiteX2" fmla="*/ 1766186 w 1766186"/>
                <a:gd name="connsiteY2" fmla="*/ 294370 h 5266944"/>
                <a:gd name="connsiteX3" fmla="*/ 1766186 w 1766186"/>
                <a:gd name="connsiteY3" fmla="*/ 5266944 h 5266944"/>
                <a:gd name="connsiteX4" fmla="*/ 1766186 w 1766186"/>
                <a:gd name="connsiteY4" fmla="*/ 5266944 h 5266944"/>
                <a:gd name="connsiteX5" fmla="*/ 0 w 1766186"/>
                <a:gd name="connsiteY5" fmla="*/ 5266944 h 5266944"/>
                <a:gd name="connsiteX6" fmla="*/ 0 w 1766186"/>
                <a:gd name="connsiteY6" fmla="*/ 5266944 h 5266944"/>
                <a:gd name="connsiteX7" fmla="*/ 0 w 1766186"/>
                <a:gd name="connsiteY7" fmla="*/ 294370 h 5266944"/>
                <a:gd name="connsiteX8" fmla="*/ 294370 w 1766186"/>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6186" h="5266944">
                  <a:moveTo>
                    <a:pt x="1766186" y="877841"/>
                  </a:moveTo>
                  <a:lnTo>
                    <a:pt x="1766186" y="4389103"/>
                  </a:lnTo>
                  <a:cubicBezTo>
                    <a:pt x="1766186" y="4873921"/>
                    <a:pt x="1721991" y="5266944"/>
                    <a:pt x="1667474" y="5266944"/>
                  </a:cubicBezTo>
                  <a:lnTo>
                    <a:pt x="0" y="5266944"/>
                  </a:lnTo>
                  <a:lnTo>
                    <a:pt x="0" y="5266944"/>
                  </a:lnTo>
                  <a:lnTo>
                    <a:pt x="0" y="0"/>
                  </a:lnTo>
                  <a:lnTo>
                    <a:pt x="0" y="0"/>
                  </a:lnTo>
                  <a:lnTo>
                    <a:pt x="1667474" y="0"/>
                  </a:lnTo>
                  <a:cubicBezTo>
                    <a:pt x="1721991" y="0"/>
                    <a:pt x="1766186" y="393023"/>
                    <a:pt x="1766186" y="877841"/>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5250" tIns="133843" rIns="181468" bIns="133843"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Broad range of thoughts</a:t>
              </a:r>
              <a:endParaRPr lang="en-US" sz="2500" b="1" kern="1200" dirty="0"/>
            </a:p>
            <a:p>
              <a:pPr marL="228600" lvl="1" indent="-228600" algn="l" defTabSz="1111250">
                <a:lnSpc>
                  <a:spcPct val="90000"/>
                </a:lnSpc>
                <a:spcBef>
                  <a:spcPct val="0"/>
                </a:spcBef>
                <a:spcAft>
                  <a:spcPct val="15000"/>
                </a:spcAft>
                <a:buChar char="•"/>
              </a:pPr>
              <a:r>
                <a:rPr lang="en-US" sz="2500" kern="1200" dirty="0"/>
                <a:t>Open to varying perspectives</a:t>
              </a:r>
            </a:p>
          </p:txBody>
        </p:sp>
        <p:sp>
          <p:nvSpPr>
            <p:cNvPr id="5" name="Freeform: Shape 4">
              <a:extLst>
                <a:ext uri="{FF2B5EF4-FFF2-40B4-BE49-F238E27FC236}">
                  <a16:creationId xmlns:a16="http://schemas.microsoft.com/office/drawing/2014/main" id="{37010B2C-5CD2-41F4-9310-9C4A1F364DF1}"/>
                </a:ext>
              </a:extLst>
            </p:cNvPr>
            <p:cNvSpPr/>
            <p:nvPr/>
          </p:nvSpPr>
          <p:spPr>
            <a:xfrm>
              <a:off x="457200" y="1600255"/>
              <a:ext cx="2962656" cy="2207732"/>
            </a:xfrm>
            <a:custGeom>
              <a:avLst/>
              <a:gdLst>
                <a:gd name="connsiteX0" fmla="*/ 0 w 2962656"/>
                <a:gd name="connsiteY0" fmla="*/ 367963 h 2207732"/>
                <a:gd name="connsiteX1" fmla="*/ 367963 w 2962656"/>
                <a:gd name="connsiteY1" fmla="*/ 0 h 2207732"/>
                <a:gd name="connsiteX2" fmla="*/ 2594693 w 2962656"/>
                <a:gd name="connsiteY2" fmla="*/ 0 h 2207732"/>
                <a:gd name="connsiteX3" fmla="*/ 2962656 w 2962656"/>
                <a:gd name="connsiteY3" fmla="*/ 367963 h 2207732"/>
                <a:gd name="connsiteX4" fmla="*/ 2962656 w 2962656"/>
                <a:gd name="connsiteY4" fmla="*/ 1839769 h 2207732"/>
                <a:gd name="connsiteX5" fmla="*/ 2594693 w 2962656"/>
                <a:gd name="connsiteY5" fmla="*/ 2207732 h 2207732"/>
                <a:gd name="connsiteX6" fmla="*/ 367963 w 2962656"/>
                <a:gd name="connsiteY6" fmla="*/ 2207732 h 2207732"/>
                <a:gd name="connsiteX7" fmla="*/ 0 w 2962656"/>
                <a:gd name="connsiteY7" fmla="*/ 1839769 h 2207732"/>
                <a:gd name="connsiteX8" fmla="*/ 0 w 2962656"/>
                <a:gd name="connsiteY8" fmla="*/ 367963 h 220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2207732">
                  <a:moveTo>
                    <a:pt x="0" y="367963"/>
                  </a:moveTo>
                  <a:cubicBezTo>
                    <a:pt x="0" y="164743"/>
                    <a:pt x="164743" y="0"/>
                    <a:pt x="367963" y="0"/>
                  </a:cubicBezTo>
                  <a:lnTo>
                    <a:pt x="2594693" y="0"/>
                  </a:lnTo>
                  <a:cubicBezTo>
                    <a:pt x="2797913" y="0"/>
                    <a:pt x="2962656" y="164743"/>
                    <a:pt x="2962656" y="367963"/>
                  </a:cubicBezTo>
                  <a:lnTo>
                    <a:pt x="2962656" y="1839769"/>
                  </a:lnTo>
                  <a:cubicBezTo>
                    <a:pt x="2962656" y="2042989"/>
                    <a:pt x="2797913" y="2207732"/>
                    <a:pt x="2594693" y="2207732"/>
                  </a:cubicBezTo>
                  <a:lnTo>
                    <a:pt x="367963" y="2207732"/>
                  </a:lnTo>
                  <a:cubicBezTo>
                    <a:pt x="164743" y="2207732"/>
                    <a:pt x="0" y="2042989"/>
                    <a:pt x="0" y="1839769"/>
                  </a:cubicBezTo>
                  <a:lnTo>
                    <a:pt x="0" y="36796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9223" tIns="193498" rIns="279223" bIns="193498" numCol="1" spcCol="1270" anchor="ctr" anchorCtr="0">
              <a:noAutofit/>
            </a:bodyPr>
            <a:lstStyle/>
            <a:p>
              <a:pPr marL="0" lvl="0" indent="0" algn="ctr" defTabSz="2000250">
                <a:lnSpc>
                  <a:spcPct val="90000"/>
                </a:lnSpc>
                <a:spcBef>
                  <a:spcPct val="0"/>
                </a:spcBef>
                <a:spcAft>
                  <a:spcPct val="35000"/>
                </a:spcAft>
                <a:buNone/>
              </a:pPr>
              <a:r>
                <a:rPr lang="en-US" sz="4500" b="1" kern="1200" dirty="0"/>
                <a:t>Flexible Thinking</a:t>
              </a:r>
              <a:endParaRPr lang="en-US" sz="4500" kern="1200" dirty="0"/>
            </a:p>
          </p:txBody>
        </p:sp>
        <p:sp>
          <p:nvSpPr>
            <p:cNvPr id="6" name="Freeform: Shape 5">
              <a:extLst>
                <a:ext uri="{FF2B5EF4-FFF2-40B4-BE49-F238E27FC236}">
                  <a16:creationId xmlns:a16="http://schemas.microsoft.com/office/drawing/2014/main" id="{B29BDE41-EAB4-4238-A8C9-540202E71735}"/>
                </a:ext>
              </a:extLst>
            </p:cNvPr>
            <p:cNvSpPr/>
            <p:nvPr/>
          </p:nvSpPr>
          <p:spPr>
            <a:xfrm>
              <a:off x="3419855" y="4139148"/>
              <a:ext cx="5266944" cy="1766186"/>
            </a:xfrm>
            <a:custGeom>
              <a:avLst/>
              <a:gdLst>
                <a:gd name="connsiteX0" fmla="*/ 294370 w 1766186"/>
                <a:gd name="connsiteY0" fmla="*/ 0 h 5266944"/>
                <a:gd name="connsiteX1" fmla="*/ 1471816 w 1766186"/>
                <a:gd name="connsiteY1" fmla="*/ 0 h 5266944"/>
                <a:gd name="connsiteX2" fmla="*/ 1766186 w 1766186"/>
                <a:gd name="connsiteY2" fmla="*/ 294370 h 5266944"/>
                <a:gd name="connsiteX3" fmla="*/ 1766186 w 1766186"/>
                <a:gd name="connsiteY3" fmla="*/ 5266944 h 5266944"/>
                <a:gd name="connsiteX4" fmla="*/ 1766186 w 1766186"/>
                <a:gd name="connsiteY4" fmla="*/ 5266944 h 5266944"/>
                <a:gd name="connsiteX5" fmla="*/ 0 w 1766186"/>
                <a:gd name="connsiteY5" fmla="*/ 5266944 h 5266944"/>
                <a:gd name="connsiteX6" fmla="*/ 0 w 1766186"/>
                <a:gd name="connsiteY6" fmla="*/ 5266944 h 5266944"/>
                <a:gd name="connsiteX7" fmla="*/ 0 w 1766186"/>
                <a:gd name="connsiteY7" fmla="*/ 294370 h 5266944"/>
                <a:gd name="connsiteX8" fmla="*/ 294370 w 1766186"/>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6186" h="5266944">
                  <a:moveTo>
                    <a:pt x="1766186" y="877841"/>
                  </a:moveTo>
                  <a:lnTo>
                    <a:pt x="1766186" y="4389103"/>
                  </a:lnTo>
                  <a:cubicBezTo>
                    <a:pt x="1766186" y="4873921"/>
                    <a:pt x="1721991" y="5266944"/>
                    <a:pt x="1667474" y="5266944"/>
                  </a:cubicBezTo>
                  <a:lnTo>
                    <a:pt x="0" y="5266944"/>
                  </a:lnTo>
                  <a:lnTo>
                    <a:pt x="0" y="5266944"/>
                  </a:lnTo>
                  <a:lnTo>
                    <a:pt x="0" y="0"/>
                  </a:lnTo>
                  <a:lnTo>
                    <a:pt x="0" y="0"/>
                  </a:lnTo>
                  <a:lnTo>
                    <a:pt x="1667474" y="0"/>
                  </a:lnTo>
                  <a:cubicBezTo>
                    <a:pt x="1721991" y="0"/>
                    <a:pt x="1766186" y="393023"/>
                    <a:pt x="1766186" y="877841"/>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5250" tIns="133843" rIns="181468" bIns="133843"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Sense of their strengths and weaknesses</a:t>
              </a:r>
            </a:p>
            <a:p>
              <a:pPr marL="228600" lvl="1" indent="-228600" algn="l" defTabSz="1111250">
                <a:lnSpc>
                  <a:spcPct val="90000"/>
                </a:lnSpc>
                <a:spcBef>
                  <a:spcPct val="0"/>
                </a:spcBef>
                <a:spcAft>
                  <a:spcPct val="15000"/>
                </a:spcAft>
                <a:buChar char="•"/>
              </a:pPr>
              <a:r>
                <a:rPr lang="en-US" sz="2500" kern="1200" dirty="0"/>
                <a:t>Add value and asking others for support</a:t>
              </a:r>
            </a:p>
          </p:txBody>
        </p:sp>
        <p:sp>
          <p:nvSpPr>
            <p:cNvPr id="7" name="Freeform: Shape 6">
              <a:extLst>
                <a:ext uri="{FF2B5EF4-FFF2-40B4-BE49-F238E27FC236}">
                  <a16:creationId xmlns:a16="http://schemas.microsoft.com/office/drawing/2014/main" id="{1443FD45-F9AB-4066-9015-4A928C709648}"/>
                </a:ext>
              </a:extLst>
            </p:cNvPr>
            <p:cNvSpPr/>
            <p:nvPr/>
          </p:nvSpPr>
          <p:spPr>
            <a:xfrm>
              <a:off x="457200" y="3918374"/>
              <a:ext cx="2962656" cy="2207732"/>
            </a:xfrm>
            <a:custGeom>
              <a:avLst/>
              <a:gdLst>
                <a:gd name="connsiteX0" fmla="*/ 0 w 2962656"/>
                <a:gd name="connsiteY0" fmla="*/ 367963 h 2207732"/>
                <a:gd name="connsiteX1" fmla="*/ 367963 w 2962656"/>
                <a:gd name="connsiteY1" fmla="*/ 0 h 2207732"/>
                <a:gd name="connsiteX2" fmla="*/ 2594693 w 2962656"/>
                <a:gd name="connsiteY2" fmla="*/ 0 h 2207732"/>
                <a:gd name="connsiteX3" fmla="*/ 2962656 w 2962656"/>
                <a:gd name="connsiteY3" fmla="*/ 367963 h 2207732"/>
                <a:gd name="connsiteX4" fmla="*/ 2962656 w 2962656"/>
                <a:gd name="connsiteY4" fmla="*/ 1839769 h 2207732"/>
                <a:gd name="connsiteX5" fmla="*/ 2594693 w 2962656"/>
                <a:gd name="connsiteY5" fmla="*/ 2207732 h 2207732"/>
                <a:gd name="connsiteX6" fmla="*/ 367963 w 2962656"/>
                <a:gd name="connsiteY6" fmla="*/ 2207732 h 2207732"/>
                <a:gd name="connsiteX7" fmla="*/ 0 w 2962656"/>
                <a:gd name="connsiteY7" fmla="*/ 1839769 h 2207732"/>
                <a:gd name="connsiteX8" fmla="*/ 0 w 2962656"/>
                <a:gd name="connsiteY8" fmla="*/ 367963 h 220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2207732">
                  <a:moveTo>
                    <a:pt x="0" y="367963"/>
                  </a:moveTo>
                  <a:cubicBezTo>
                    <a:pt x="0" y="164743"/>
                    <a:pt x="164743" y="0"/>
                    <a:pt x="367963" y="0"/>
                  </a:cubicBezTo>
                  <a:lnTo>
                    <a:pt x="2594693" y="0"/>
                  </a:lnTo>
                  <a:cubicBezTo>
                    <a:pt x="2797913" y="0"/>
                    <a:pt x="2962656" y="164743"/>
                    <a:pt x="2962656" y="367963"/>
                  </a:cubicBezTo>
                  <a:lnTo>
                    <a:pt x="2962656" y="1839769"/>
                  </a:lnTo>
                  <a:cubicBezTo>
                    <a:pt x="2962656" y="2042989"/>
                    <a:pt x="2797913" y="2207732"/>
                    <a:pt x="2594693" y="2207732"/>
                  </a:cubicBezTo>
                  <a:lnTo>
                    <a:pt x="367963" y="2207732"/>
                  </a:lnTo>
                  <a:cubicBezTo>
                    <a:pt x="164743" y="2207732"/>
                    <a:pt x="0" y="2042989"/>
                    <a:pt x="0" y="1839769"/>
                  </a:cubicBezTo>
                  <a:lnTo>
                    <a:pt x="0" y="36796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9223" tIns="193498" rIns="279223" bIns="193498" numCol="1" spcCol="1270" anchor="ctr" anchorCtr="0">
              <a:noAutofit/>
            </a:bodyPr>
            <a:lstStyle/>
            <a:p>
              <a:pPr marL="0" lvl="0" indent="0" algn="ctr" defTabSz="2000250">
                <a:lnSpc>
                  <a:spcPct val="90000"/>
                </a:lnSpc>
                <a:spcBef>
                  <a:spcPct val="0"/>
                </a:spcBef>
                <a:spcAft>
                  <a:spcPct val="35000"/>
                </a:spcAft>
                <a:buNone/>
              </a:pPr>
              <a:r>
                <a:rPr lang="en-US" sz="4500" b="1" kern="1200" dirty="0"/>
                <a:t>Social Flexibility</a:t>
              </a:r>
              <a:endParaRPr lang="en-US" sz="4500" kern="1200" dirty="0"/>
            </a:p>
          </p:txBody>
        </p:sp>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C36FD0F-1150-4C9D-ACDD-FE502CC91DED}"/>
              </a:ext>
            </a:extLst>
          </p:cNvPr>
          <p:cNvSpPr>
            <a:spLocks noGrp="1"/>
          </p:cNvSpPr>
          <p:nvPr>
            <p:ph sz="quarter" idx="11"/>
          </p:nvPr>
        </p:nvSpPr>
        <p:spPr/>
        <p:txBody>
          <a:bodyPr/>
          <a:lstStyle/>
          <a:p>
            <a:endParaRPr lang="en-US"/>
          </a:p>
        </p:txBody>
      </p:sp>
      <p:sp>
        <p:nvSpPr>
          <p:cNvPr id="45058" name="Title 4"/>
          <p:cNvSpPr>
            <a:spLocks noGrp="1"/>
          </p:cNvSpPr>
          <p:nvPr>
            <p:ph type="title"/>
          </p:nvPr>
        </p:nvSpPr>
        <p:spPr/>
        <p:txBody>
          <a:bodyPr/>
          <a:lstStyle/>
          <a:p>
            <a:r>
              <a:rPr lang="en-US" dirty="0"/>
              <a:t>Why is it Important?</a:t>
            </a:r>
            <a:endParaRPr lang="en-CA" dirty="0"/>
          </a:p>
        </p:txBody>
      </p:sp>
      <p:grpSp>
        <p:nvGrpSpPr>
          <p:cNvPr id="2" name="Group 1">
            <a:extLst>
              <a:ext uri="{FF2B5EF4-FFF2-40B4-BE49-F238E27FC236}">
                <a16:creationId xmlns:a16="http://schemas.microsoft.com/office/drawing/2014/main" id="{C9D8BFDD-9904-41E7-843C-3808E74831E5}"/>
              </a:ext>
            </a:extLst>
          </p:cNvPr>
          <p:cNvGrpSpPr/>
          <p:nvPr/>
        </p:nvGrpSpPr>
        <p:grpSpPr>
          <a:xfrm>
            <a:off x="918105" y="1601247"/>
            <a:ext cx="7307788" cy="4524915"/>
            <a:chOff x="918105" y="1601247"/>
            <a:chExt cx="7307788" cy="4524915"/>
          </a:xfrm>
        </p:grpSpPr>
        <p:sp>
          <p:nvSpPr>
            <p:cNvPr id="4" name="Freeform: Shape 3">
              <a:extLst>
                <a:ext uri="{FF2B5EF4-FFF2-40B4-BE49-F238E27FC236}">
                  <a16:creationId xmlns:a16="http://schemas.microsoft.com/office/drawing/2014/main" id="{95B96650-5F81-4CBC-9815-30D5F9EAE0E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Team players</a:t>
              </a:r>
            </a:p>
          </p:txBody>
        </p:sp>
        <p:sp>
          <p:nvSpPr>
            <p:cNvPr id="5" name="Freeform: Shape 4">
              <a:extLst>
                <a:ext uri="{FF2B5EF4-FFF2-40B4-BE49-F238E27FC236}">
                  <a16:creationId xmlns:a16="http://schemas.microsoft.com/office/drawing/2014/main" id="{6306890C-6ABC-48E9-9A4F-70B80377C59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Wide range of ideas</a:t>
              </a:r>
            </a:p>
          </p:txBody>
        </p:sp>
        <p:sp>
          <p:nvSpPr>
            <p:cNvPr id="6" name="Freeform: Shape 5">
              <a:extLst>
                <a:ext uri="{FF2B5EF4-FFF2-40B4-BE49-F238E27FC236}">
                  <a16:creationId xmlns:a16="http://schemas.microsoft.com/office/drawing/2014/main" id="{1B2215EF-E38F-424E-802B-9775591C90D4}"/>
                </a:ext>
              </a:extLst>
            </p:cNvPr>
            <p:cNvSpPr/>
            <p:nvPr/>
          </p:nvSpPr>
          <p:spPr>
            <a:xfrm>
              <a:off x="2887693" y="4038223"/>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Brainstorm more efficiently</a:t>
              </a:r>
            </a:p>
          </p:txBody>
        </p:sp>
      </p:gr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4227210-DF95-49DA-868E-9B0D598418B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rmAutofit fontScale="90000"/>
          </a:bodyPr>
          <a:lstStyle/>
          <a:p>
            <a:pPr>
              <a:defRPr/>
            </a:pPr>
            <a:r>
              <a:rPr lang="en-US" dirty="0"/>
              <a:t>Five Easy Steps for the Leader and the Individual</a:t>
            </a:r>
          </a:p>
        </p:txBody>
      </p:sp>
      <p:grpSp>
        <p:nvGrpSpPr>
          <p:cNvPr id="3" name="Group 2">
            <a:extLst>
              <a:ext uri="{FF2B5EF4-FFF2-40B4-BE49-F238E27FC236}">
                <a16:creationId xmlns:a16="http://schemas.microsoft.com/office/drawing/2014/main" id="{C1E3C422-2403-43E4-93E9-6EAE865B50DD}"/>
              </a:ext>
            </a:extLst>
          </p:cNvPr>
          <p:cNvGrpSpPr/>
          <p:nvPr/>
        </p:nvGrpSpPr>
        <p:grpSpPr>
          <a:xfrm>
            <a:off x="457200" y="1760061"/>
            <a:ext cx="8229600" cy="4206240"/>
            <a:chOff x="457200" y="1760061"/>
            <a:chExt cx="8229600" cy="4206240"/>
          </a:xfrm>
        </p:grpSpPr>
        <p:sp>
          <p:nvSpPr>
            <p:cNvPr id="5" name="Freeform: Shape 4">
              <a:extLst>
                <a:ext uri="{FF2B5EF4-FFF2-40B4-BE49-F238E27FC236}">
                  <a16:creationId xmlns:a16="http://schemas.microsoft.com/office/drawing/2014/main" id="{64EA7FB1-FC4A-476C-BEE6-79A5B3B1C96A}"/>
                </a:ext>
              </a:extLst>
            </p:cNvPr>
            <p:cNvSpPr/>
            <p:nvPr/>
          </p:nvSpPr>
          <p:spPr>
            <a:xfrm>
              <a:off x="457200" y="1760061"/>
              <a:ext cx="8229600" cy="767520"/>
            </a:xfrm>
            <a:custGeom>
              <a:avLst/>
              <a:gdLst>
                <a:gd name="connsiteX0" fmla="*/ 0 w 8229600"/>
                <a:gd name="connsiteY0" fmla="*/ 127923 h 767520"/>
                <a:gd name="connsiteX1" fmla="*/ 127923 w 8229600"/>
                <a:gd name="connsiteY1" fmla="*/ 0 h 767520"/>
                <a:gd name="connsiteX2" fmla="*/ 8101677 w 8229600"/>
                <a:gd name="connsiteY2" fmla="*/ 0 h 767520"/>
                <a:gd name="connsiteX3" fmla="*/ 8229600 w 8229600"/>
                <a:gd name="connsiteY3" fmla="*/ 127923 h 767520"/>
                <a:gd name="connsiteX4" fmla="*/ 8229600 w 8229600"/>
                <a:gd name="connsiteY4" fmla="*/ 639597 h 767520"/>
                <a:gd name="connsiteX5" fmla="*/ 8101677 w 8229600"/>
                <a:gd name="connsiteY5" fmla="*/ 767520 h 767520"/>
                <a:gd name="connsiteX6" fmla="*/ 127923 w 8229600"/>
                <a:gd name="connsiteY6" fmla="*/ 767520 h 767520"/>
                <a:gd name="connsiteX7" fmla="*/ 0 w 8229600"/>
                <a:gd name="connsiteY7" fmla="*/ 639597 h 767520"/>
                <a:gd name="connsiteX8" fmla="*/ 0 w 822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767520">
                  <a:moveTo>
                    <a:pt x="0" y="127923"/>
                  </a:moveTo>
                  <a:cubicBezTo>
                    <a:pt x="0" y="57273"/>
                    <a:pt x="57273" y="0"/>
                    <a:pt x="127923" y="0"/>
                  </a:cubicBezTo>
                  <a:lnTo>
                    <a:pt x="8101677" y="0"/>
                  </a:lnTo>
                  <a:cubicBezTo>
                    <a:pt x="8172327" y="0"/>
                    <a:pt x="8229600" y="57273"/>
                    <a:pt x="8229600" y="127923"/>
                  </a:cubicBezTo>
                  <a:lnTo>
                    <a:pt x="8229600" y="639597"/>
                  </a:lnTo>
                  <a:cubicBezTo>
                    <a:pt x="8229600" y="710247"/>
                    <a:pt x="8172327" y="767520"/>
                    <a:pt x="8101677" y="767520"/>
                  </a:cubicBezTo>
                  <a:lnTo>
                    <a:pt x="127923" y="767520"/>
                  </a:lnTo>
                  <a:cubicBezTo>
                    <a:pt x="57273" y="767520"/>
                    <a:pt x="0" y="710247"/>
                    <a:pt x="0" y="639597"/>
                  </a:cubicBezTo>
                  <a:lnTo>
                    <a:pt x="0" y="12792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9387" tIns="159387" rIns="159387" bIns="159387" numCol="1" spcCol="1270" anchor="ctr" anchorCtr="0">
              <a:noAutofit/>
            </a:bodyPr>
            <a:lstStyle/>
            <a:p>
              <a:pPr marL="0" lvl="0" indent="0" algn="l" defTabSz="1422400">
                <a:lnSpc>
                  <a:spcPct val="90000"/>
                </a:lnSpc>
                <a:spcBef>
                  <a:spcPct val="0"/>
                </a:spcBef>
                <a:spcAft>
                  <a:spcPct val="35000"/>
                </a:spcAft>
                <a:buNone/>
              </a:pPr>
              <a:r>
                <a:rPr lang="en-US" sz="3200" kern="1200" dirty="0"/>
                <a:t>Swap sides in a discussion</a:t>
              </a:r>
            </a:p>
          </p:txBody>
        </p:sp>
        <p:sp>
          <p:nvSpPr>
            <p:cNvPr id="6" name="Freeform: Shape 5">
              <a:extLst>
                <a:ext uri="{FF2B5EF4-FFF2-40B4-BE49-F238E27FC236}">
                  <a16:creationId xmlns:a16="http://schemas.microsoft.com/office/drawing/2014/main" id="{E740B13E-DAC5-4D1A-8A49-3791436825E0}"/>
                </a:ext>
              </a:extLst>
            </p:cNvPr>
            <p:cNvSpPr/>
            <p:nvPr/>
          </p:nvSpPr>
          <p:spPr>
            <a:xfrm>
              <a:off x="457200" y="2619741"/>
              <a:ext cx="8229600" cy="767520"/>
            </a:xfrm>
            <a:custGeom>
              <a:avLst/>
              <a:gdLst>
                <a:gd name="connsiteX0" fmla="*/ 0 w 8229600"/>
                <a:gd name="connsiteY0" fmla="*/ 127923 h 767520"/>
                <a:gd name="connsiteX1" fmla="*/ 127923 w 8229600"/>
                <a:gd name="connsiteY1" fmla="*/ 0 h 767520"/>
                <a:gd name="connsiteX2" fmla="*/ 8101677 w 8229600"/>
                <a:gd name="connsiteY2" fmla="*/ 0 h 767520"/>
                <a:gd name="connsiteX3" fmla="*/ 8229600 w 8229600"/>
                <a:gd name="connsiteY3" fmla="*/ 127923 h 767520"/>
                <a:gd name="connsiteX4" fmla="*/ 8229600 w 8229600"/>
                <a:gd name="connsiteY4" fmla="*/ 639597 h 767520"/>
                <a:gd name="connsiteX5" fmla="*/ 8101677 w 8229600"/>
                <a:gd name="connsiteY5" fmla="*/ 767520 h 767520"/>
                <a:gd name="connsiteX6" fmla="*/ 127923 w 8229600"/>
                <a:gd name="connsiteY6" fmla="*/ 767520 h 767520"/>
                <a:gd name="connsiteX7" fmla="*/ 0 w 8229600"/>
                <a:gd name="connsiteY7" fmla="*/ 639597 h 767520"/>
                <a:gd name="connsiteX8" fmla="*/ 0 w 822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767520">
                  <a:moveTo>
                    <a:pt x="0" y="127923"/>
                  </a:moveTo>
                  <a:cubicBezTo>
                    <a:pt x="0" y="57273"/>
                    <a:pt x="57273" y="0"/>
                    <a:pt x="127923" y="0"/>
                  </a:cubicBezTo>
                  <a:lnTo>
                    <a:pt x="8101677" y="0"/>
                  </a:lnTo>
                  <a:cubicBezTo>
                    <a:pt x="8172327" y="0"/>
                    <a:pt x="8229600" y="57273"/>
                    <a:pt x="8229600" y="127923"/>
                  </a:cubicBezTo>
                  <a:lnTo>
                    <a:pt x="8229600" y="639597"/>
                  </a:lnTo>
                  <a:cubicBezTo>
                    <a:pt x="8229600" y="710247"/>
                    <a:pt x="8172327" y="767520"/>
                    <a:pt x="8101677" y="767520"/>
                  </a:cubicBezTo>
                  <a:lnTo>
                    <a:pt x="127923" y="767520"/>
                  </a:lnTo>
                  <a:cubicBezTo>
                    <a:pt x="57273" y="767520"/>
                    <a:pt x="0" y="710247"/>
                    <a:pt x="0" y="639597"/>
                  </a:cubicBezTo>
                  <a:lnTo>
                    <a:pt x="0" y="12792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387" tIns="159387" rIns="159387" bIns="159387" numCol="1" spcCol="1270" anchor="ctr" anchorCtr="0">
              <a:noAutofit/>
            </a:bodyPr>
            <a:lstStyle/>
            <a:p>
              <a:pPr marL="0" lvl="0" indent="0" algn="l" defTabSz="1422400">
                <a:lnSpc>
                  <a:spcPct val="90000"/>
                </a:lnSpc>
                <a:spcBef>
                  <a:spcPct val="0"/>
                </a:spcBef>
                <a:spcAft>
                  <a:spcPct val="35000"/>
                </a:spcAft>
                <a:buNone/>
              </a:pPr>
              <a:r>
                <a:rPr lang="en-US" sz="3200" kern="1200" dirty="0"/>
                <a:t>Suspend judgment during a change</a:t>
              </a:r>
            </a:p>
          </p:txBody>
        </p:sp>
        <p:sp>
          <p:nvSpPr>
            <p:cNvPr id="7" name="Freeform: Shape 6">
              <a:extLst>
                <a:ext uri="{FF2B5EF4-FFF2-40B4-BE49-F238E27FC236}">
                  <a16:creationId xmlns:a16="http://schemas.microsoft.com/office/drawing/2014/main" id="{C5DACD09-CB2B-42A1-8706-11DA70567069}"/>
                </a:ext>
              </a:extLst>
            </p:cNvPr>
            <p:cNvSpPr/>
            <p:nvPr/>
          </p:nvSpPr>
          <p:spPr>
            <a:xfrm>
              <a:off x="457200" y="3479421"/>
              <a:ext cx="8229600" cy="767520"/>
            </a:xfrm>
            <a:custGeom>
              <a:avLst/>
              <a:gdLst>
                <a:gd name="connsiteX0" fmla="*/ 0 w 8229600"/>
                <a:gd name="connsiteY0" fmla="*/ 127923 h 767520"/>
                <a:gd name="connsiteX1" fmla="*/ 127923 w 8229600"/>
                <a:gd name="connsiteY1" fmla="*/ 0 h 767520"/>
                <a:gd name="connsiteX2" fmla="*/ 8101677 w 8229600"/>
                <a:gd name="connsiteY2" fmla="*/ 0 h 767520"/>
                <a:gd name="connsiteX3" fmla="*/ 8229600 w 8229600"/>
                <a:gd name="connsiteY3" fmla="*/ 127923 h 767520"/>
                <a:gd name="connsiteX4" fmla="*/ 8229600 w 8229600"/>
                <a:gd name="connsiteY4" fmla="*/ 639597 h 767520"/>
                <a:gd name="connsiteX5" fmla="*/ 8101677 w 8229600"/>
                <a:gd name="connsiteY5" fmla="*/ 767520 h 767520"/>
                <a:gd name="connsiteX6" fmla="*/ 127923 w 8229600"/>
                <a:gd name="connsiteY6" fmla="*/ 767520 h 767520"/>
                <a:gd name="connsiteX7" fmla="*/ 0 w 8229600"/>
                <a:gd name="connsiteY7" fmla="*/ 639597 h 767520"/>
                <a:gd name="connsiteX8" fmla="*/ 0 w 822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767520">
                  <a:moveTo>
                    <a:pt x="0" y="127923"/>
                  </a:moveTo>
                  <a:cubicBezTo>
                    <a:pt x="0" y="57273"/>
                    <a:pt x="57273" y="0"/>
                    <a:pt x="127923" y="0"/>
                  </a:cubicBezTo>
                  <a:lnTo>
                    <a:pt x="8101677" y="0"/>
                  </a:lnTo>
                  <a:cubicBezTo>
                    <a:pt x="8172327" y="0"/>
                    <a:pt x="8229600" y="57273"/>
                    <a:pt x="8229600" y="127923"/>
                  </a:cubicBezTo>
                  <a:lnTo>
                    <a:pt x="8229600" y="639597"/>
                  </a:lnTo>
                  <a:cubicBezTo>
                    <a:pt x="8229600" y="710247"/>
                    <a:pt x="8172327" y="767520"/>
                    <a:pt x="8101677" y="767520"/>
                  </a:cubicBezTo>
                  <a:lnTo>
                    <a:pt x="127923" y="767520"/>
                  </a:lnTo>
                  <a:cubicBezTo>
                    <a:pt x="57273" y="767520"/>
                    <a:pt x="0" y="710247"/>
                    <a:pt x="0" y="639597"/>
                  </a:cubicBezTo>
                  <a:lnTo>
                    <a:pt x="0" y="12792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9387" tIns="159387" rIns="159387" bIns="159387" numCol="1" spcCol="1270" anchor="ctr" anchorCtr="0">
              <a:noAutofit/>
            </a:bodyPr>
            <a:lstStyle/>
            <a:p>
              <a:pPr marL="0" lvl="0" indent="0" algn="l" defTabSz="1422400">
                <a:lnSpc>
                  <a:spcPct val="90000"/>
                </a:lnSpc>
                <a:spcBef>
                  <a:spcPct val="0"/>
                </a:spcBef>
                <a:spcAft>
                  <a:spcPct val="35000"/>
                </a:spcAft>
                <a:buNone/>
              </a:pPr>
              <a:r>
                <a:rPr lang="en-US" sz="3200" kern="1200" dirty="0"/>
                <a:t>Practice thinking of paradoxes</a:t>
              </a:r>
            </a:p>
          </p:txBody>
        </p:sp>
        <p:sp>
          <p:nvSpPr>
            <p:cNvPr id="8" name="Freeform: Shape 7">
              <a:extLst>
                <a:ext uri="{FF2B5EF4-FFF2-40B4-BE49-F238E27FC236}">
                  <a16:creationId xmlns:a16="http://schemas.microsoft.com/office/drawing/2014/main" id="{3BF811B7-A034-448D-B000-C7F06C086B45}"/>
                </a:ext>
              </a:extLst>
            </p:cNvPr>
            <p:cNvSpPr/>
            <p:nvPr/>
          </p:nvSpPr>
          <p:spPr>
            <a:xfrm>
              <a:off x="457200" y="4339101"/>
              <a:ext cx="8229600" cy="767520"/>
            </a:xfrm>
            <a:custGeom>
              <a:avLst/>
              <a:gdLst>
                <a:gd name="connsiteX0" fmla="*/ 0 w 8229600"/>
                <a:gd name="connsiteY0" fmla="*/ 127923 h 767520"/>
                <a:gd name="connsiteX1" fmla="*/ 127923 w 8229600"/>
                <a:gd name="connsiteY1" fmla="*/ 0 h 767520"/>
                <a:gd name="connsiteX2" fmla="*/ 8101677 w 8229600"/>
                <a:gd name="connsiteY2" fmla="*/ 0 h 767520"/>
                <a:gd name="connsiteX3" fmla="*/ 8229600 w 8229600"/>
                <a:gd name="connsiteY3" fmla="*/ 127923 h 767520"/>
                <a:gd name="connsiteX4" fmla="*/ 8229600 w 8229600"/>
                <a:gd name="connsiteY4" fmla="*/ 639597 h 767520"/>
                <a:gd name="connsiteX5" fmla="*/ 8101677 w 8229600"/>
                <a:gd name="connsiteY5" fmla="*/ 767520 h 767520"/>
                <a:gd name="connsiteX6" fmla="*/ 127923 w 8229600"/>
                <a:gd name="connsiteY6" fmla="*/ 767520 h 767520"/>
                <a:gd name="connsiteX7" fmla="*/ 0 w 8229600"/>
                <a:gd name="connsiteY7" fmla="*/ 639597 h 767520"/>
                <a:gd name="connsiteX8" fmla="*/ 0 w 822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767520">
                  <a:moveTo>
                    <a:pt x="0" y="127923"/>
                  </a:moveTo>
                  <a:cubicBezTo>
                    <a:pt x="0" y="57273"/>
                    <a:pt x="57273" y="0"/>
                    <a:pt x="127923" y="0"/>
                  </a:cubicBezTo>
                  <a:lnTo>
                    <a:pt x="8101677" y="0"/>
                  </a:lnTo>
                  <a:cubicBezTo>
                    <a:pt x="8172327" y="0"/>
                    <a:pt x="8229600" y="57273"/>
                    <a:pt x="8229600" y="127923"/>
                  </a:cubicBezTo>
                  <a:lnTo>
                    <a:pt x="8229600" y="639597"/>
                  </a:lnTo>
                  <a:cubicBezTo>
                    <a:pt x="8229600" y="710247"/>
                    <a:pt x="8172327" y="767520"/>
                    <a:pt x="8101677" y="767520"/>
                  </a:cubicBezTo>
                  <a:lnTo>
                    <a:pt x="127923" y="767520"/>
                  </a:lnTo>
                  <a:cubicBezTo>
                    <a:pt x="57273" y="767520"/>
                    <a:pt x="0" y="710247"/>
                    <a:pt x="0" y="639597"/>
                  </a:cubicBezTo>
                  <a:lnTo>
                    <a:pt x="0" y="127923"/>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9387" tIns="159387" rIns="159387" bIns="159387" numCol="1" spcCol="1270" anchor="ctr" anchorCtr="0">
              <a:noAutofit/>
            </a:bodyPr>
            <a:lstStyle/>
            <a:p>
              <a:pPr marL="0" lvl="0" indent="0" algn="l" defTabSz="1422400">
                <a:lnSpc>
                  <a:spcPct val="90000"/>
                </a:lnSpc>
                <a:spcBef>
                  <a:spcPct val="0"/>
                </a:spcBef>
                <a:spcAft>
                  <a:spcPct val="35000"/>
                </a:spcAft>
                <a:buNone/>
              </a:pPr>
              <a:r>
                <a:rPr lang="en-US" sz="3200" kern="1200" dirty="0"/>
                <a:t>Offer to work in a role that’s unfamiliar</a:t>
              </a:r>
            </a:p>
          </p:txBody>
        </p:sp>
        <p:sp>
          <p:nvSpPr>
            <p:cNvPr id="9" name="Freeform: Shape 8">
              <a:extLst>
                <a:ext uri="{FF2B5EF4-FFF2-40B4-BE49-F238E27FC236}">
                  <a16:creationId xmlns:a16="http://schemas.microsoft.com/office/drawing/2014/main" id="{44B06F5C-37EB-44E9-A26A-3EE207C1DC13}"/>
                </a:ext>
              </a:extLst>
            </p:cNvPr>
            <p:cNvSpPr/>
            <p:nvPr/>
          </p:nvSpPr>
          <p:spPr>
            <a:xfrm>
              <a:off x="457200" y="5198781"/>
              <a:ext cx="8229600" cy="767520"/>
            </a:xfrm>
            <a:custGeom>
              <a:avLst/>
              <a:gdLst>
                <a:gd name="connsiteX0" fmla="*/ 0 w 8229600"/>
                <a:gd name="connsiteY0" fmla="*/ 127923 h 767520"/>
                <a:gd name="connsiteX1" fmla="*/ 127923 w 8229600"/>
                <a:gd name="connsiteY1" fmla="*/ 0 h 767520"/>
                <a:gd name="connsiteX2" fmla="*/ 8101677 w 8229600"/>
                <a:gd name="connsiteY2" fmla="*/ 0 h 767520"/>
                <a:gd name="connsiteX3" fmla="*/ 8229600 w 8229600"/>
                <a:gd name="connsiteY3" fmla="*/ 127923 h 767520"/>
                <a:gd name="connsiteX4" fmla="*/ 8229600 w 8229600"/>
                <a:gd name="connsiteY4" fmla="*/ 639597 h 767520"/>
                <a:gd name="connsiteX5" fmla="*/ 8101677 w 8229600"/>
                <a:gd name="connsiteY5" fmla="*/ 767520 h 767520"/>
                <a:gd name="connsiteX6" fmla="*/ 127923 w 8229600"/>
                <a:gd name="connsiteY6" fmla="*/ 767520 h 767520"/>
                <a:gd name="connsiteX7" fmla="*/ 0 w 8229600"/>
                <a:gd name="connsiteY7" fmla="*/ 639597 h 767520"/>
                <a:gd name="connsiteX8" fmla="*/ 0 w 8229600"/>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767520">
                  <a:moveTo>
                    <a:pt x="0" y="127923"/>
                  </a:moveTo>
                  <a:cubicBezTo>
                    <a:pt x="0" y="57273"/>
                    <a:pt x="57273" y="0"/>
                    <a:pt x="127923" y="0"/>
                  </a:cubicBezTo>
                  <a:lnTo>
                    <a:pt x="8101677" y="0"/>
                  </a:lnTo>
                  <a:cubicBezTo>
                    <a:pt x="8172327" y="0"/>
                    <a:pt x="8229600" y="57273"/>
                    <a:pt x="8229600" y="127923"/>
                  </a:cubicBezTo>
                  <a:lnTo>
                    <a:pt x="8229600" y="639597"/>
                  </a:lnTo>
                  <a:cubicBezTo>
                    <a:pt x="8229600" y="710247"/>
                    <a:pt x="8172327" y="767520"/>
                    <a:pt x="8101677" y="767520"/>
                  </a:cubicBezTo>
                  <a:lnTo>
                    <a:pt x="127923" y="767520"/>
                  </a:lnTo>
                  <a:cubicBezTo>
                    <a:pt x="57273" y="767520"/>
                    <a:pt x="0" y="710247"/>
                    <a:pt x="0" y="639597"/>
                  </a:cubicBezTo>
                  <a:lnTo>
                    <a:pt x="0" y="127923"/>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59387" tIns="159387" rIns="159387" bIns="159387" numCol="1" spcCol="1270" anchor="ctr" anchorCtr="0">
              <a:noAutofit/>
            </a:bodyPr>
            <a:lstStyle/>
            <a:p>
              <a:pPr marL="0" lvl="0" indent="0" algn="l" defTabSz="1422400">
                <a:lnSpc>
                  <a:spcPct val="90000"/>
                </a:lnSpc>
                <a:spcBef>
                  <a:spcPct val="0"/>
                </a:spcBef>
                <a:spcAft>
                  <a:spcPct val="35000"/>
                </a:spcAft>
                <a:buNone/>
              </a:pPr>
              <a:r>
                <a:rPr lang="en-US" sz="3200" kern="1200" dirty="0"/>
                <a:t>Find someone who is strong in flexible thinking</a:t>
              </a:r>
            </a:p>
          </p:txBody>
        </p:sp>
      </p:gr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dimensions of flexibility?</a:t>
            </a:r>
          </a:p>
          <a:p>
            <a:pPr lvl="1">
              <a:lnSpc>
                <a:spcPct val="115000"/>
              </a:lnSpc>
              <a:spcBef>
                <a:spcPts val="0"/>
              </a:spcBef>
              <a:spcAft>
                <a:spcPts val="0"/>
              </a:spcAft>
              <a:buFont typeface="+mj-lt"/>
              <a:buAutoNum type="alphaLcParenR"/>
            </a:pPr>
            <a:r>
              <a:rPr lang="en-US" dirty="0">
                <a:ea typeface="Times New Roman"/>
                <a:cs typeface="Times New Roman"/>
              </a:rPr>
              <a:t>Flexible thinking</a:t>
            </a:r>
          </a:p>
          <a:p>
            <a:pPr lvl="1">
              <a:lnSpc>
                <a:spcPct val="115000"/>
              </a:lnSpc>
              <a:spcBef>
                <a:spcPts val="0"/>
              </a:spcBef>
              <a:spcAft>
                <a:spcPts val="0"/>
              </a:spcAft>
              <a:buFont typeface="+mj-lt"/>
              <a:buAutoNum type="alphaLcParenR"/>
            </a:pPr>
            <a:r>
              <a:rPr lang="en-US" dirty="0">
                <a:ea typeface="Times New Roman"/>
                <a:cs typeface="Times New Roman"/>
              </a:rPr>
              <a:t>Flexible acting</a:t>
            </a:r>
          </a:p>
          <a:p>
            <a:pPr lvl="1">
              <a:lnSpc>
                <a:spcPct val="115000"/>
              </a:lnSpc>
              <a:spcBef>
                <a:spcPts val="0"/>
              </a:spcBef>
              <a:spcAft>
                <a:spcPts val="0"/>
              </a:spcAft>
              <a:buFont typeface="+mj-lt"/>
              <a:buAutoNum type="alphaLcParenR"/>
            </a:pPr>
            <a:r>
              <a:rPr lang="en-US" dirty="0">
                <a:ea typeface="Times New Roman"/>
                <a:cs typeface="Times New Roman"/>
              </a:rPr>
              <a:t>Social flexibility</a:t>
            </a:r>
          </a:p>
          <a:p>
            <a:pPr lvl="1">
              <a:lnSpc>
                <a:spcPct val="115000"/>
              </a:lnSpc>
              <a:spcBef>
                <a:spcPts val="0"/>
              </a:spcBef>
              <a:spcAft>
                <a:spcPts val="1000"/>
              </a:spcAft>
              <a:buFont typeface="+mj-lt"/>
              <a:buAutoNum type="alphaLcParenR"/>
            </a:pPr>
            <a:r>
              <a:rPr lang="en-US" dirty="0">
                <a:ea typeface="Times New Roman"/>
                <a:cs typeface="Times New Roman"/>
              </a:rPr>
              <a:t>All of the above are dimensions of flexibility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Flexible thinkers know that they themselves cannot have all the answers</a:t>
            </a:r>
          </a:p>
          <a:p>
            <a:pPr lvl="1">
              <a:lnSpc>
                <a:spcPct val="115000"/>
              </a:lnSpc>
              <a:spcBef>
                <a:spcPts val="0"/>
              </a:spcBef>
              <a:spcAft>
                <a:spcPts val="0"/>
              </a:spcAft>
              <a:buFont typeface="+mj-lt"/>
              <a:buAutoNum type="alphaLcParenR"/>
            </a:pPr>
            <a:r>
              <a:rPr lang="en-US" dirty="0">
                <a:ea typeface="Times New Roman"/>
                <a:cs typeface="Times New Roman"/>
              </a:rPr>
              <a:t>Flexible thinkers always rely to their own talents</a:t>
            </a:r>
          </a:p>
          <a:p>
            <a:pPr lvl="1">
              <a:lnSpc>
                <a:spcPct val="115000"/>
              </a:lnSpc>
              <a:spcBef>
                <a:spcPts val="0"/>
              </a:spcBef>
              <a:spcAft>
                <a:spcPts val="0"/>
              </a:spcAft>
              <a:buFont typeface="+mj-lt"/>
              <a:buAutoNum type="alphaLcParenR"/>
            </a:pPr>
            <a:r>
              <a:rPr lang="en-US" dirty="0">
                <a:ea typeface="Times New Roman"/>
                <a:cs typeface="Times New Roman"/>
              </a:rPr>
              <a:t>Flexible thinkers are highly creative</a:t>
            </a:r>
          </a:p>
          <a:p>
            <a:pPr lvl="1">
              <a:lnSpc>
                <a:spcPct val="115000"/>
              </a:lnSpc>
              <a:spcBef>
                <a:spcPts val="0"/>
              </a:spcBef>
              <a:spcAft>
                <a:spcPts val="1000"/>
              </a:spcAft>
              <a:buFont typeface="+mj-lt"/>
              <a:buAutoNum type="alphaLcParenR"/>
            </a:pPr>
            <a:r>
              <a:rPr lang="en-US" dirty="0">
                <a:ea typeface="Times New Roman"/>
                <a:cs typeface="Times New Roman"/>
              </a:rPr>
              <a:t>Flexible thinkers are facile at building networks to freely exchange support and information</a:t>
            </a:r>
          </a:p>
        </p:txBody>
      </p:sp>
    </p:spTree>
    <p:extLst>
      <p:ext uri="{BB962C8B-B14F-4D97-AF65-F5344CB8AC3E}">
        <p14:creationId xmlns:p14="http://schemas.microsoft.com/office/powerpoint/2010/main" val="39863404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Which of the following IS NOT one of the reasons why flexible people are important?</a:t>
            </a:r>
          </a:p>
          <a:p>
            <a:pPr lvl="1">
              <a:lnSpc>
                <a:spcPct val="115000"/>
              </a:lnSpc>
              <a:spcBef>
                <a:spcPts val="0"/>
              </a:spcBef>
              <a:spcAft>
                <a:spcPts val="0"/>
              </a:spcAft>
              <a:buFont typeface="+mj-lt"/>
              <a:buAutoNum type="alphaLcParenR"/>
            </a:pPr>
            <a:r>
              <a:rPr lang="en-US" dirty="0">
                <a:ea typeface="Times New Roman"/>
                <a:cs typeface="Times New Roman"/>
              </a:rPr>
              <a:t>Flexibility allows one to brainstorm more efficiently</a:t>
            </a:r>
          </a:p>
          <a:p>
            <a:pPr lvl="1">
              <a:lnSpc>
                <a:spcPct val="115000"/>
              </a:lnSpc>
              <a:spcBef>
                <a:spcPts val="0"/>
              </a:spcBef>
              <a:spcAft>
                <a:spcPts val="0"/>
              </a:spcAft>
              <a:buFont typeface="+mj-lt"/>
              <a:buAutoNum type="alphaLcParenR"/>
            </a:pPr>
            <a:r>
              <a:rPr lang="en-US" dirty="0">
                <a:ea typeface="Times New Roman"/>
                <a:cs typeface="Times New Roman"/>
              </a:rPr>
              <a:t>The broad range of solutions brought to the table by a flexible thinker encourages a strong change solution</a:t>
            </a:r>
          </a:p>
          <a:p>
            <a:pPr lvl="1">
              <a:lnSpc>
                <a:spcPct val="115000"/>
              </a:lnSpc>
              <a:spcBef>
                <a:spcPts val="0"/>
              </a:spcBef>
              <a:spcAft>
                <a:spcPts val="0"/>
              </a:spcAft>
              <a:buFont typeface="+mj-lt"/>
              <a:buAutoNum type="alphaLcParenR"/>
            </a:pPr>
            <a:r>
              <a:rPr lang="en-US" dirty="0">
                <a:ea typeface="Times New Roman"/>
                <a:cs typeface="Times New Roman"/>
              </a:rPr>
              <a:t>Having flexible people helps avoiding the potential for inferior solutions that may be generated by people with low levels of social flexibility</a:t>
            </a:r>
          </a:p>
          <a:p>
            <a:pPr lvl="1">
              <a:lnSpc>
                <a:spcPct val="115000"/>
              </a:lnSpc>
              <a:spcBef>
                <a:spcPts val="0"/>
              </a:spcBef>
              <a:spcAft>
                <a:spcPts val="1000"/>
              </a:spcAft>
              <a:buFont typeface="+mj-lt"/>
              <a:buAutoNum type="alphaLcParenR"/>
            </a:pPr>
            <a:r>
              <a:rPr lang="en-US" dirty="0">
                <a:ea typeface="Times New Roman"/>
                <a:cs typeface="Times New Roman"/>
              </a:rPr>
              <a:t>Having flexible people means that the job will be done faster and easier</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Flexible people are a crucial need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crucial, but recommendable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necessary during the change management initiative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722363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571500" algn="l"/>
                <a:tab pos="633413" algn="l"/>
              </a:tabLst>
            </a:pPr>
            <a:r>
              <a:rPr lang="en-US" dirty="0">
                <a:ea typeface="Times New Roman"/>
                <a:cs typeface="Times New Roman"/>
              </a:rPr>
              <a:t>Identifying colleagues who have a different view than you, and asking their opinions is a step on:</a:t>
            </a: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Finding someone who is strong in flexible thinking to serve as your coach is a step on:</a:t>
            </a: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 </a:t>
            </a:r>
          </a:p>
        </p:txBody>
      </p:sp>
    </p:spTree>
    <p:extLst>
      <p:ext uri="{BB962C8B-B14F-4D97-AF65-F5344CB8AC3E}">
        <p14:creationId xmlns:p14="http://schemas.microsoft.com/office/powerpoint/2010/main" val="36509961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dimensions of flexibility?</a:t>
            </a:r>
          </a:p>
          <a:p>
            <a:pPr lvl="1">
              <a:lnSpc>
                <a:spcPct val="115000"/>
              </a:lnSpc>
              <a:spcBef>
                <a:spcPts val="0"/>
              </a:spcBef>
              <a:spcAft>
                <a:spcPts val="0"/>
              </a:spcAft>
              <a:buFont typeface="+mj-lt"/>
              <a:buAutoNum type="alphaLcParenR"/>
            </a:pPr>
            <a:r>
              <a:rPr lang="en-US" dirty="0">
                <a:ea typeface="Times New Roman"/>
                <a:cs typeface="Times New Roman"/>
              </a:rPr>
              <a:t>Flexible thinking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acting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Social flexibility</a:t>
            </a:r>
          </a:p>
          <a:p>
            <a:pPr lvl="1">
              <a:lnSpc>
                <a:spcPct val="115000"/>
              </a:lnSpc>
              <a:spcBef>
                <a:spcPts val="0"/>
              </a:spcBef>
              <a:spcAft>
                <a:spcPts val="1000"/>
              </a:spcAft>
              <a:buFont typeface="+mj-lt"/>
              <a:buAutoNum type="alphaLcParenR"/>
            </a:pPr>
            <a:r>
              <a:rPr lang="en-US" dirty="0">
                <a:ea typeface="Times New Roman"/>
                <a:cs typeface="Times New Roman"/>
              </a:rPr>
              <a:t>All of the above are dimensions of flexibility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Flexible thinkers know that they themselves cannot have all the answers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thinkers always rely to their own talents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Flexible thinkers are highly creative</a:t>
            </a:r>
          </a:p>
          <a:p>
            <a:pPr lvl="1">
              <a:lnSpc>
                <a:spcPct val="115000"/>
              </a:lnSpc>
              <a:spcBef>
                <a:spcPts val="0"/>
              </a:spcBef>
              <a:spcAft>
                <a:spcPts val="1000"/>
              </a:spcAft>
              <a:buFont typeface="+mj-lt"/>
              <a:buAutoNum type="alphaLcParenR"/>
            </a:pPr>
            <a:r>
              <a:rPr lang="en-US" dirty="0">
                <a:ea typeface="Times New Roman"/>
                <a:cs typeface="Times New Roman"/>
              </a:rPr>
              <a:t>Flexible thinkers are facile at building networks to freely exchange support and information</a:t>
            </a:r>
          </a:p>
        </p:txBody>
      </p:sp>
    </p:spTree>
    <p:extLst>
      <p:ext uri="{BB962C8B-B14F-4D97-AF65-F5344CB8AC3E}">
        <p14:creationId xmlns:p14="http://schemas.microsoft.com/office/powerpoint/2010/main" val="36995771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Which of the following IS NOT one of the reasons why flexible are people important?</a:t>
            </a:r>
          </a:p>
          <a:p>
            <a:pPr lvl="1">
              <a:lnSpc>
                <a:spcPct val="115000"/>
              </a:lnSpc>
              <a:spcBef>
                <a:spcPts val="0"/>
              </a:spcBef>
              <a:spcAft>
                <a:spcPts val="0"/>
              </a:spcAft>
              <a:buFont typeface="+mj-lt"/>
              <a:buAutoNum type="alphaLcParenR"/>
            </a:pPr>
            <a:r>
              <a:rPr lang="en-US" dirty="0">
                <a:ea typeface="Times New Roman"/>
                <a:cs typeface="Times New Roman"/>
              </a:rPr>
              <a:t>Flexibility allows one to brainstorm more efficiently</a:t>
            </a:r>
          </a:p>
          <a:p>
            <a:pPr lvl="1">
              <a:lnSpc>
                <a:spcPct val="115000"/>
              </a:lnSpc>
              <a:spcBef>
                <a:spcPts val="0"/>
              </a:spcBef>
              <a:spcAft>
                <a:spcPts val="0"/>
              </a:spcAft>
              <a:buFont typeface="+mj-lt"/>
              <a:buAutoNum type="alphaLcParenR"/>
            </a:pPr>
            <a:r>
              <a:rPr lang="en-US" dirty="0">
                <a:ea typeface="Times New Roman"/>
                <a:cs typeface="Times New Roman"/>
              </a:rPr>
              <a:t>The broad range of solutions brought to the table by a flexible thinker encourages a strong change solution</a:t>
            </a:r>
          </a:p>
          <a:p>
            <a:pPr lvl="1">
              <a:lnSpc>
                <a:spcPct val="115000"/>
              </a:lnSpc>
              <a:spcBef>
                <a:spcPts val="0"/>
              </a:spcBef>
              <a:spcAft>
                <a:spcPts val="0"/>
              </a:spcAft>
              <a:buFont typeface="+mj-lt"/>
              <a:buAutoNum type="alphaLcParenR"/>
            </a:pPr>
            <a:r>
              <a:rPr lang="en-US" dirty="0">
                <a:ea typeface="Times New Roman"/>
                <a:cs typeface="Times New Roman"/>
              </a:rPr>
              <a:t>Having flexible people helps avoiding the potential for inferior solutions that may be generated by people with low levels of social flexibility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Having flexible people means that the job will be done faster and easier</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people are a crucial need during the change management initiative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Flexible people are not crucial, but recommendable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necessary during the change management initiative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712423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571500" algn="l"/>
                <a:tab pos="633413" algn="l"/>
              </a:tabLst>
            </a:pPr>
            <a:r>
              <a:rPr lang="en-US" dirty="0">
                <a:ea typeface="Times New Roman"/>
                <a:cs typeface="Times New Roman"/>
              </a:rPr>
              <a:t>Identifying colleagues who have a different view than you, and asking their opinions is a </a:t>
            </a:r>
            <a:r>
              <a:rPr lang="en-US">
                <a:ea typeface="Times New Roman"/>
                <a:cs typeface="Times New Roman"/>
              </a:rPr>
              <a:t>step on 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level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Finding someone who is strong in flexible thinking to serve as your coach is a step 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 level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 </a:t>
            </a:r>
          </a:p>
        </p:txBody>
      </p:sp>
    </p:spTree>
    <p:extLst>
      <p:ext uri="{BB962C8B-B14F-4D97-AF65-F5344CB8AC3E}">
        <p14:creationId xmlns:p14="http://schemas.microsoft.com/office/powerpoint/2010/main" val="19644152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p:cNvSpPr>
            <a:spLocks noGrp="1"/>
          </p:cNvSpPr>
          <p:nvPr>
            <p:ph type="title"/>
          </p:nvPr>
        </p:nvSpPr>
        <p:spPr/>
        <p:txBody>
          <a:bodyPr/>
          <a:lstStyle/>
          <a:p>
            <a:r>
              <a:rPr lang="en-CA" dirty="0"/>
              <a:t>Module </a:t>
            </a:r>
            <a:r>
              <a:rPr lang="en-US" dirty="0"/>
              <a:t>Twelve: Wrapping Up</a:t>
            </a:r>
            <a:endParaRPr lang="en-CA" dirty="0"/>
          </a:p>
        </p:txBody>
      </p:sp>
      <p:sp>
        <p:nvSpPr>
          <p:cNvPr id="4710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i="1" dirty="0">
                <a:cs typeface="Times New Roman" pitchFamily="18" charset="0"/>
              </a:rPr>
              <a:t>In my end is my beginning.</a:t>
            </a:r>
          </a:p>
          <a:p>
            <a:pPr algn="ctr">
              <a:lnSpc>
                <a:spcPct val="115000"/>
              </a:lnSpc>
              <a:spcBef>
                <a:spcPct val="0"/>
              </a:spcBef>
              <a:spcAft>
                <a:spcPts val="1000"/>
              </a:spcAft>
            </a:pPr>
            <a:r>
              <a:rPr lang="en-US" b="1" i="1" dirty="0">
                <a:cs typeface="Times New Roman" pitchFamily="18" charset="0"/>
              </a:rPr>
              <a:t>T.S. Eliot</a:t>
            </a:r>
          </a:p>
          <a:p>
            <a:endParaRPr lang="en-CA" i="1" dirty="0"/>
          </a:p>
        </p:txBody>
      </p:sp>
      <p:sp>
        <p:nvSpPr>
          <p:cNvPr id="5" name="Content Placeholder 4"/>
          <p:cNvSpPr>
            <a:spLocks noGrp="1"/>
          </p:cNvSpPr>
          <p:nvPr>
            <p:ph type="body" sz="quarter" idx="11"/>
          </p:nvPr>
        </p:nvSpPr>
        <p:spPr/>
        <p:txBody>
          <a:bodyPr/>
          <a:lstStyle/>
          <a:p>
            <a:pPr marL="0" indent="0">
              <a:buFont typeface="Arial" charset="0"/>
              <a:buNone/>
              <a:defRPr/>
            </a:pPr>
            <a:r>
              <a:rPr lang="en-US" sz="2800" dirty="0"/>
              <a:t>Although this workshop is coming to a close, we hope that your journey to improve your change management skills is just beginning. Please take a moment to review and update your action plan. This will be a key tool to guide your progress in the days, weeks, months, and years to come. We wish you the best of luck on the rest of your travels! </a:t>
            </a:r>
          </a:p>
          <a:p>
            <a:pPr>
              <a:defRPr/>
            </a:pPr>
            <a:endParaRPr lang="en-CA"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CD8BD54-6E7B-4774-976C-0AA4477250D4}"/>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Words from the Wise</a:t>
            </a:r>
          </a:p>
        </p:txBody>
      </p:sp>
      <p:grpSp>
        <p:nvGrpSpPr>
          <p:cNvPr id="2" name="Group 1">
            <a:extLst>
              <a:ext uri="{FF2B5EF4-FFF2-40B4-BE49-F238E27FC236}">
                <a16:creationId xmlns:a16="http://schemas.microsoft.com/office/drawing/2014/main" id="{B6ADBFE2-0B2B-42D0-B9F1-A42DF19089BD}"/>
              </a:ext>
            </a:extLst>
          </p:cNvPr>
          <p:cNvGrpSpPr/>
          <p:nvPr/>
        </p:nvGrpSpPr>
        <p:grpSpPr>
          <a:xfrm>
            <a:off x="280141" y="1600352"/>
            <a:ext cx="8583718" cy="4525658"/>
            <a:chOff x="280141" y="1600352"/>
            <a:chExt cx="8583718" cy="4525658"/>
          </a:xfrm>
        </p:grpSpPr>
        <p:sp>
          <p:nvSpPr>
            <p:cNvPr id="3" name="Straight Connector 2">
              <a:extLst>
                <a:ext uri="{FF2B5EF4-FFF2-40B4-BE49-F238E27FC236}">
                  <a16:creationId xmlns:a16="http://schemas.microsoft.com/office/drawing/2014/main" id="{6B339BAE-63B9-48CC-A48E-BD593D985CBD}"/>
                </a:ext>
              </a:extLst>
            </p:cNvPr>
            <p:cNvSpPr/>
            <p:nvPr/>
          </p:nvSpPr>
          <p:spPr>
            <a:xfrm>
              <a:off x="634259" y="6126010"/>
              <a:ext cx="8229600" cy="0"/>
            </a:xfrm>
            <a:prstGeom prst="line">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6D1EC4DF-8771-4FA0-A849-89A063F68DCD}"/>
                </a:ext>
              </a:extLst>
            </p:cNvPr>
            <p:cNvSpPr/>
            <p:nvPr/>
          </p:nvSpPr>
          <p:spPr>
            <a:xfrm>
              <a:off x="634259" y="4593126"/>
              <a:ext cx="8229600" cy="0"/>
            </a:xfrm>
            <a:prstGeom prst="line">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16B9F322-0C17-4073-9CD3-48431C7FECED}"/>
                </a:ext>
              </a:extLst>
            </p:cNvPr>
            <p:cNvSpPr/>
            <p:nvPr/>
          </p:nvSpPr>
          <p:spPr>
            <a:xfrm>
              <a:off x="634259" y="3060242"/>
              <a:ext cx="8229600" cy="0"/>
            </a:xfrm>
            <a:prstGeom prst="line">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8C3F700E-24A4-4F99-8DF3-536B690599DC}"/>
                </a:ext>
              </a:extLst>
            </p:cNvPr>
            <p:cNvSpPr/>
            <p:nvPr/>
          </p:nvSpPr>
          <p:spPr>
            <a:xfrm>
              <a:off x="3131889" y="1600352"/>
              <a:ext cx="5033001" cy="1459889"/>
            </a:xfrm>
            <a:custGeom>
              <a:avLst/>
              <a:gdLst>
                <a:gd name="connsiteX0" fmla="*/ 0 w 5033001"/>
                <a:gd name="connsiteY0" fmla="*/ 0 h 1459889"/>
                <a:gd name="connsiteX1" fmla="*/ 5033001 w 5033001"/>
                <a:gd name="connsiteY1" fmla="*/ 0 h 1459889"/>
                <a:gd name="connsiteX2" fmla="*/ 5033001 w 5033001"/>
                <a:gd name="connsiteY2" fmla="*/ 1459889 h 1459889"/>
                <a:gd name="connsiteX3" fmla="*/ 0 w 5033001"/>
                <a:gd name="connsiteY3" fmla="*/ 1459889 h 1459889"/>
                <a:gd name="connsiteX4" fmla="*/ 0 w 5033001"/>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3001" h="1459889">
                  <a:moveTo>
                    <a:pt x="0" y="0"/>
                  </a:moveTo>
                  <a:lnTo>
                    <a:pt x="5033001" y="0"/>
                  </a:lnTo>
                  <a:lnTo>
                    <a:pt x="5033001"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CA" sz="2700" kern="1200" dirty="0"/>
                <a:t>When we are no longer able to change a situation, we are challenged to change ourselves.</a:t>
              </a:r>
              <a:endParaRPr lang="en-US" sz="2700" kern="1200" dirty="0"/>
            </a:p>
          </p:txBody>
        </p:sp>
        <p:sp>
          <p:nvSpPr>
            <p:cNvPr id="8" name="Freeform: Shape 7">
              <a:extLst>
                <a:ext uri="{FF2B5EF4-FFF2-40B4-BE49-F238E27FC236}">
                  <a16:creationId xmlns:a16="http://schemas.microsoft.com/office/drawing/2014/main" id="{E7621161-06B7-4E36-8AC2-C6DB3F9729F8}"/>
                </a:ext>
              </a:extLst>
            </p:cNvPr>
            <p:cNvSpPr/>
            <p:nvPr/>
          </p:nvSpPr>
          <p:spPr>
            <a:xfrm>
              <a:off x="280141" y="1600352"/>
              <a:ext cx="2847935" cy="1459889"/>
            </a:xfrm>
            <a:custGeom>
              <a:avLst/>
              <a:gdLst>
                <a:gd name="connsiteX0" fmla="*/ 243363 w 2847935"/>
                <a:gd name="connsiteY0" fmla="*/ 0 h 1459889"/>
                <a:gd name="connsiteX1" fmla="*/ 2604572 w 2847935"/>
                <a:gd name="connsiteY1" fmla="*/ 0 h 1459889"/>
                <a:gd name="connsiteX2" fmla="*/ 2847935 w 2847935"/>
                <a:gd name="connsiteY2" fmla="*/ 243363 h 1459889"/>
                <a:gd name="connsiteX3" fmla="*/ 2847935 w 2847935"/>
                <a:gd name="connsiteY3" fmla="*/ 1459889 h 1459889"/>
                <a:gd name="connsiteX4" fmla="*/ 2847935 w 2847935"/>
                <a:gd name="connsiteY4" fmla="*/ 1459889 h 1459889"/>
                <a:gd name="connsiteX5" fmla="*/ 0 w 2847935"/>
                <a:gd name="connsiteY5" fmla="*/ 1459889 h 1459889"/>
                <a:gd name="connsiteX6" fmla="*/ 0 w 2847935"/>
                <a:gd name="connsiteY6" fmla="*/ 1459889 h 1459889"/>
                <a:gd name="connsiteX7" fmla="*/ 0 w 2847935"/>
                <a:gd name="connsiteY7" fmla="*/ 243363 h 1459889"/>
                <a:gd name="connsiteX8" fmla="*/ 243363 w 2847935"/>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7935" h="1459889">
                  <a:moveTo>
                    <a:pt x="243363" y="0"/>
                  </a:moveTo>
                  <a:lnTo>
                    <a:pt x="2604572" y="0"/>
                  </a:lnTo>
                  <a:cubicBezTo>
                    <a:pt x="2738978" y="0"/>
                    <a:pt x="2847935" y="108957"/>
                    <a:pt x="2847935" y="243363"/>
                  </a:cubicBezTo>
                  <a:lnTo>
                    <a:pt x="2847935" y="1459889"/>
                  </a:lnTo>
                  <a:lnTo>
                    <a:pt x="2847935" y="1459889"/>
                  </a:lnTo>
                  <a:lnTo>
                    <a:pt x="0" y="1459889"/>
                  </a:lnTo>
                  <a:lnTo>
                    <a:pt x="0" y="1459889"/>
                  </a:lnTo>
                  <a:lnTo>
                    <a:pt x="0" y="243363"/>
                  </a:lnTo>
                  <a:cubicBezTo>
                    <a:pt x="0" y="108957"/>
                    <a:pt x="108957" y="0"/>
                    <a:pt x="243363" y="0"/>
                  </a:cubicBez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3194" tIns="153194" rIns="153194" bIns="81915" numCol="1" spcCol="1270" anchor="ctr" anchorCtr="0">
              <a:noAutofit/>
            </a:bodyPr>
            <a:lstStyle/>
            <a:p>
              <a:pPr marL="0" lvl="0" indent="0" algn="ctr" defTabSz="1911350">
                <a:lnSpc>
                  <a:spcPct val="90000"/>
                </a:lnSpc>
                <a:spcBef>
                  <a:spcPct val="0"/>
                </a:spcBef>
                <a:spcAft>
                  <a:spcPct val="35000"/>
                </a:spcAft>
                <a:buNone/>
              </a:pPr>
              <a:r>
                <a:rPr lang="en-US" sz="4300" b="1" kern="1200" dirty="0"/>
                <a:t>Victor Frankel</a:t>
              </a:r>
              <a:endParaRPr lang="en-US" sz="4300" kern="1200" dirty="0"/>
            </a:p>
          </p:txBody>
        </p:sp>
        <p:sp>
          <p:nvSpPr>
            <p:cNvPr id="9" name="Freeform: Shape 8">
              <a:extLst>
                <a:ext uri="{FF2B5EF4-FFF2-40B4-BE49-F238E27FC236}">
                  <a16:creationId xmlns:a16="http://schemas.microsoft.com/office/drawing/2014/main" id="{CC631A60-3FA9-453F-93F7-C87C46498CF3}"/>
                </a:ext>
              </a:extLst>
            </p:cNvPr>
            <p:cNvSpPr/>
            <p:nvPr/>
          </p:nvSpPr>
          <p:spPr>
            <a:xfrm>
              <a:off x="3131889" y="3133236"/>
              <a:ext cx="5033001" cy="1459889"/>
            </a:xfrm>
            <a:custGeom>
              <a:avLst/>
              <a:gdLst>
                <a:gd name="connsiteX0" fmla="*/ 0 w 5033001"/>
                <a:gd name="connsiteY0" fmla="*/ 0 h 1459889"/>
                <a:gd name="connsiteX1" fmla="*/ 5033001 w 5033001"/>
                <a:gd name="connsiteY1" fmla="*/ 0 h 1459889"/>
                <a:gd name="connsiteX2" fmla="*/ 5033001 w 5033001"/>
                <a:gd name="connsiteY2" fmla="*/ 1459889 h 1459889"/>
                <a:gd name="connsiteX3" fmla="*/ 0 w 5033001"/>
                <a:gd name="connsiteY3" fmla="*/ 1459889 h 1459889"/>
                <a:gd name="connsiteX4" fmla="*/ 0 w 5033001"/>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3001" h="1459889">
                  <a:moveTo>
                    <a:pt x="0" y="0"/>
                  </a:moveTo>
                  <a:lnTo>
                    <a:pt x="5033001" y="0"/>
                  </a:lnTo>
                  <a:lnTo>
                    <a:pt x="5033001"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kern="1200" dirty="0"/>
                <a:t>Change always comes bearing gifts. </a:t>
              </a:r>
            </a:p>
          </p:txBody>
        </p:sp>
        <p:sp>
          <p:nvSpPr>
            <p:cNvPr id="10" name="Freeform: Shape 9">
              <a:extLst>
                <a:ext uri="{FF2B5EF4-FFF2-40B4-BE49-F238E27FC236}">
                  <a16:creationId xmlns:a16="http://schemas.microsoft.com/office/drawing/2014/main" id="{ABB32C36-3EBD-4BEB-AF61-4EF21FF2DA28}"/>
                </a:ext>
              </a:extLst>
            </p:cNvPr>
            <p:cNvSpPr/>
            <p:nvPr/>
          </p:nvSpPr>
          <p:spPr>
            <a:xfrm>
              <a:off x="280141" y="3133236"/>
              <a:ext cx="2847935" cy="1459889"/>
            </a:xfrm>
            <a:custGeom>
              <a:avLst/>
              <a:gdLst>
                <a:gd name="connsiteX0" fmla="*/ 243363 w 2847935"/>
                <a:gd name="connsiteY0" fmla="*/ 0 h 1459889"/>
                <a:gd name="connsiteX1" fmla="*/ 2604572 w 2847935"/>
                <a:gd name="connsiteY1" fmla="*/ 0 h 1459889"/>
                <a:gd name="connsiteX2" fmla="*/ 2847935 w 2847935"/>
                <a:gd name="connsiteY2" fmla="*/ 243363 h 1459889"/>
                <a:gd name="connsiteX3" fmla="*/ 2847935 w 2847935"/>
                <a:gd name="connsiteY3" fmla="*/ 1459889 h 1459889"/>
                <a:gd name="connsiteX4" fmla="*/ 2847935 w 2847935"/>
                <a:gd name="connsiteY4" fmla="*/ 1459889 h 1459889"/>
                <a:gd name="connsiteX5" fmla="*/ 0 w 2847935"/>
                <a:gd name="connsiteY5" fmla="*/ 1459889 h 1459889"/>
                <a:gd name="connsiteX6" fmla="*/ 0 w 2847935"/>
                <a:gd name="connsiteY6" fmla="*/ 1459889 h 1459889"/>
                <a:gd name="connsiteX7" fmla="*/ 0 w 2847935"/>
                <a:gd name="connsiteY7" fmla="*/ 243363 h 1459889"/>
                <a:gd name="connsiteX8" fmla="*/ 243363 w 2847935"/>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7935" h="1459889">
                  <a:moveTo>
                    <a:pt x="243363" y="0"/>
                  </a:moveTo>
                  <a:lnTo>
                    <a:pt x="2604572" y="0"/>
                  </a:lnTo>
                  <a:cubicBezTo>
                    <a:pt x="2738978" y="0"/>
                    <a:pt x="2847935" y="108957"/>
                    <a:pt x="2847935" y="243363"/>
                  </a:cubicBezTo>
                  <a:lnTo>
                    <a:pt x="2847935" y="1459889"/>
                  </a:lnTo>
                  <a:lnTo>
                    <a:pt x="2847935" y="1459889"/>
                  </a:lnTo>
                  <a:lnTo>
                    <a:pt x="0" y="1459889"/>
                  </a:lnTo>
                  <a:lnTo>
                    <a:pt x="0" y="1459889"/>
                  </a:lnTo>
                  <a:lnTo>
                    <a:pt x="0" y="243363"/>
                  </a:lnTo>
                  <a:cubicBezTo>
                    <a:pt x="0" y="108957"/>
                    <a:pt x="108957" y="0"/>
                    <a:pt x="243363" y="0"/>
                  </a:cubicBezTo>
                  <a:close/>
                </a:path>
              </a:pathLst>
            </a:custGeom>
          </p:spPr>
          <p:style>
            <a:lnRef idx="2">
              <a:schemeClr val="accent4">
                <a:hueOff val="-2232385"/>
                <a:satOff val="13449"/>
                <a:lumOff val="1078"/>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53194" tIns="153194" rIns="153194" bIns="81915" numCol="1" spcCol="1270" anchor="ctr" anchorCtr="0">
              <a:noAutofit/>
            </a:bodyPr>
            <a:lstStyle/>
            <a:p>
              <a:pPr marL="0" lvl="0" indent="0" algn="ctr" defTabSz="1911350">
                <a:lnSpc>
                  <a:spcPct val="90000"/>
                </a:lnSpc>
                <a:spcBef>
                  <a:spcPct val="0"/>
                </a:spcBef>
                <a:spcAft>
                  <a:spcPct val="35000"/>
                </a:spcAft>
                <a:buNone/>
              </a:pPr>
              <a:r>
                <a:rPr lang="en-US" sz="4300" b="1" kern="1200" dirty="0"/>
                <a:t>Price Pritchett</a:t>
              </a:r>
              <a:endParaRPr lang="en-US" sz="4300" kern="1200" dirty="0"/>
            </a:p>
          </p:txBody>
        </p:sp>
        <p:sp>
          <p:nvSpPr>
            <p:cNvPr id="11" name="Freeform: Shape 10">
              <a:extLst>
                <a:ext uri="{FF2B5EF4-FFF2-40B4-BE49-F238E27FC236}">
                  <a16:creationId xmlns:a16="http://schemas.microsoft.com/office/drawing/2014/main" id="{6CF77036-4FB6-4C88-B5ED-83217AB4C88E}"/>
                </a:ext>
              </a:extLst>
            </p:cNvPr>
            <p:cNvSpPr/>
            <p:nvPr/>
          </p:nvSpPr>
          <p:spPr>
            <a:xfrm>
              <a:off x="3131889" y="4666120"/>
              <a:ext cx="5033001" cy="1459889"/>
            </a:xfrm>
            <a:custGeom>
              <a:avLst/>
              <a:gdLst>
                <a:gd name="connsiteX0" fmla="*/ 0 w 5033001"/>
                <a:gd name="connsiteY0" fmla="*/ 0 h 1459889"/>
                <a:gd name="connsiteX1" fmla="*/ 5033001 w 5033001"/>
                <a:gd name="connsiteY1" fmla="*/ 0 h 1459889"/>
                <a:gd name="connsiteX2" fmla="*/ 5033001 w 5033001"/>
                <a:gd name="connsiteY2" fmla="*/ 1459889 h 1459889"/>
                <a:gd name="connsiteX3" fmla="*/ 0 w 5033001"/>
                <a:gd name="connsiteY3" fmla="*/ 1459889 h 1459889"/>
                <a:gd name="connsiteX4" fmla="*/ 0 w 5033001"/>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3001" h="1459889">
                  <a:moveTo>
                    <a:pt x="0" y="0"/>
                  </a:moveTo>
                  <a:lnTo>
                    <a:pt x="5033001" y="0"/>
                  </a:lnTo>
                  <a:lnTo>
                    <a:pt x="5033001"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kern="1200" dirty="0"/>
                <a:t>Continuity gives us roots; change gives us branches, letting us stretch and grow and reach new heights. </a:t>
              </a:r>
            </a:p>
          </p:txBody>
        </p:sp>
        <p:sp>
          <p:nvSpPr>
            <p:cNvPr id="12" name="Freeform: Shape 11">
              <a:extLst>
                <a:ext uri="{FF2B5EF4-FFF2-40B4-BE49-F238E27FC236}">
                  <a16:creationId xmlns:a16="http://schemas.microsoft.com/office/drawing/2014/main" id="{E439D587-B35C-45FF-BC5C-D5989DC0F357}"/>
                </a:ext>
              </a:extLst>
            </p:cNvPr>
            <p:cNvSpPr/>
            <p:nvPr/>
          </p:nvSpPr>
          <p:spPr>
            <a:xfrm>
              <a:off x="280141" y="4666120"/>
              <a:ext cx="2847935" cy="1459889"/>
            </a:xfrm>
            <a:custGeom>
              <a:avLst/>
              <a:gdLst>
                <a:gd name="connsiteX0" fmla="*/ 243363 w 2847935"/>
                <a:gd name="connsiteY0" fmla="*/ 0 h 1459889"/>
                <a:gd name="connsiteX1" fmla="*/ 2604572 w 2847935"/>
                <a:gd name="connsiteY1" fmla="*/ 0 h 1459889"/>
                <a:gd name="connsiteX2" fmla="*/ 2847935 w 2847935"/>
                <a:gd name="connsiteY2" fmla="*/ 243363 h 1459889"/>
                <a:gd name="connsiteX3" fmla="*/ 2847935 w 2847935"/>
                <a:gd name="connsiteY3" fmla="*/ 1459889 h 1459889"/>
                <a:gd name="connsiteX4" fmla="*/ 2847935 w 2847935"/>
                <a:gd name="connsiteY4" fmla="*/ 1459889 h 1459889"/>
                <a:gd name="connsiteX5" fmla="*/ 0 w 2847935"/>
                <a:gd name="connsiteY5" fmla="*/ 1459889 h 1459889"/>
                <a:gd name="connsiteX6" fmla="*/ 0 w 2847935"/>
                <a:gd name="connsiteY6" fmla="*/ 1459889 h 1459889"/>
                <a:gd name="connsiteX7" fmla="*/ 0 w 2847935"/>
                <a:gd name="connsiteY7" fmla="*/ 243363 h 1459889"/>
                <a:gd name="connsiteX8" fmla="*/ 243363 w 2847935"/>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7935" h="1459889">
                  <a:moveTo>
                    <a:pt x="243363" y="0"/>
                  </a:moveTo>
                  <a:lnTo>
                    <a:pt x="2604572" y="0"/>
                  </a:lnTo>
                  <a:cubicBezTo>
                    <a:pt x="2738978" y="0"/>
                    <a:pt x="2847935" y="108957"/>
                    <a:pt x="2847935" y="243363"/>
                  </a:cubicBezTo>
                  <a:lnTo>
                    <a:pt x="2847935" y="1459889"/>
                  </a:lnTo>
                  <a:lnTo>
                    <a:pt x="2847935" y="1459889"/>
                  </a:lnTo>
                  <a:lnTo>
                    <a:pt x="0" y="1459889"/>
                  </a:lnTo>
                  <a:lnTo>
                    <a:pt x="0" y="1459889"/>
                  </a:lnTo>
                  <a:lnTo>
                    <a:pt x="0" y="243363"/>
                  </a:lnTo>
                  <a:cubicBezTo>
                    <a:pt x="0" y="108957"/>
                    <a:pt x="108957" y="0"/>
                    <a:pt x="243363" y="0"/>
                  </a:cubicBezTo>
                  <a:close/>
                </a:path>
              </a:pathLst>
            </a:custGeom>
          </p:spPr>
          <p:style>
            <a:lnRef idx="2">
              <a:schemeClr val="accent4">
                <a:hueOff val="-4464770"/>
                <a:satOff val="26899"/>
                <a:lumOff val="2156"/>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53194" tIns="153194" rIns="153194" bIns="81915" numCol="1" spcCol="1270" anchor="ctr" anchorCtr="0">
              <a:noAutofit/>
            </a:bodyPr>
            <a:lstStyle/>
            <a:p>
              <a:pPr marL="0" lvl="0" indent="0" algn="ctr" defTabSz="1911350">
                <a:lnSpc>
                  <a:spcPct val="90000"/>
                </a:lnSpc>
                <a:spcBef>
                  <a:spcPct val="0"/>
                </a:spcBef>
                <a:spcAft>
                  <a:spcPct val="35000"/>
                </a:spcAft>
                <a:buNone/>
              </a:pPr>
              <a:r>
                <a:rPr lang="en-US" sz="4300" b="1" kern="1200" dirty="0"/>
                <a:t>Pauline R. Kezer</a:t>
              </a:r>
              <a:endParaRPr lang="en-US" sz="4300" kern="1200" dirty="0"/>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8896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65668299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121693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Change Management</a:t>
            </a:r>
          </a:p>
        </p:txBody>
      </p:sp>
    </p:spTree>
    <p:extLst>
      <p:ext uri="{BB962C8B-B14F-4D97-AF65-F5344CB8AC3E}">
        <p14:creationId xmlns:p14="http://schemas.microsoft.com/office/powerpoint/2010/main" val="3308857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Getting Started</a:t>
            </a:r>
            <a:endParaRPr lang="en-CA" dirty="0"/>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i="1" dirty="0">
                <a:cs typeface="Times New Roman" pitchFamily="18" charset="0"/>
              </a:rPr>
              <a:t>Every new beginning comes from some other beginning's end.</a:t>
            </a:r>
          </a:p>
          <a:p>
            <a:pPr algn="ctr">
              <a:lnSpc>
                <a:spcPct val="115000"/>
              </a:lnSpc>
              <a:spcBef>
                <a:spcPct val="0"/>
              </a:spcBef>
              <a:spcAft>
                <a:spcPts val="1000"/>
              </a:spcAft>
            </a:pPr>
            <a:r>
              <a:rPr lang="en-US" b="1" i="1" dirty="0">
                <a:cs typeface="Times New Roman" pitchFamily="18" charset="0"/>
              </a:rPr>
              <a:t>Seneca</a:t>
            </a:r>
          </a:p>
          <a:p>
            <a:pPr eaLnBrk="1" hangingPunct="1"/>
            <a:endParaRPr lang="en-CA" i="1" dirty="0"/>
          </a:p>
        </p:txBody>
      </p:sp>
      <p:sp>
        <p:nvSpPr>
          <p:cNvPr id="6147" name="Content Placeholder 2"/>
          <p:cNvSpPr>
            <a:spLocks noGrp="1"/>
          </p:cNvSpPr>
          <p:nvPr>
            <p:ph type="body" sz="quarter" idx="11"/>
          </p:nvPr>
        </p:nvSpPr>
        <p:spPr/>
        <p:txBody>
          <a:bodyPr/>
          <a:lstStyle/>
          <a:p>
            <a:pPr>
              <a:defRPr/>
            </a:pPr>
            <a:r>
              <a:rPr lang="en-US" dirty="0"/>
              <a:t>Change is a constant in many of our</a:t>
            </a:r>
          </a:p>
          <a:p>
            <a:pPr>
              <a:defRPr/>
            </a:pPr>
            <a:r>
              <a:rPr lang="en-US" dirty="0"/>
              <a:t>lives. All around us, technologies, </a:t>
            </a:r>
          </a:p>
          <a:p>
            <a:pPr>
              <a:defRPr/>
            </a:pPr>
            <a:r>
              <a:rPr lang="en-US" dirty="0"/>
              <a:t>processes, people, ideas, and </a:t>
            </a:r>
          </a:p>
          <a:p>
            <a:pPr>
              <a:defRPr/>
            </a:pPr>
            <a:r>
              <a:rPr lang="en-US" dirty="0"/>
              <a:t>methods often change, affecting the </a:t>
            </a:r>
          </a:p>
          <a:p>
            <a:pPr>
              <a:defRPr/>
            </a:pPr>
            <a:r>
              <a:rPr lang="en-US" dirty="0"/>
              <a:t>way we perform daily tasks and live </a:t>
            </a:r>
          </a:p>
          <a:p>
            <a:pPr>
              <a:defRPr/>
            </a:pPr>
            <a:r>
              <a:rPr lang="en-US" dirty="0"/>
              <a:t>our lives.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143F68A-C4F1-473F-8E33-57E42626F127}"/>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28BD67ED-B634-4E04-B025-42744997DC7C}"/>
              </a:ext>
            </a:extLst>
          </p:cNvPr>
          <p:cNvGrpSpPr/>
          <p:nvPr/>
        </p:nvGrpSpPr>
        <p:grpSpPr>
          <a:xfrm>
            <a:off x="459185" y="1557337"/>
            <a:ext cx="8225630" cy="4568825"/>
            <a:chOff x="459185" y="1557337"/>
            <a:chExt cx="8225630" cy="4568825"/>
          </a:xfrm>
        </p:grpSpPr>
        <p:sp>
          <p:nvSpPr>
            <p:cNvPr id="4" name="Freeform: Shape 3">
              <a:extLst>
                <a:ext uri="{FF2B5EF4-FFF2-40B4-BE49-F238E27FC236}">
                  <a16:creationId xmlns:a16="http://schemas.microsoft.com/office/drawing/2014/main" id="{4097FF56-0105-41D2-AE36-D9126D43AB86}"/>
                </a:ext>
              </a:extLst>
            </p:cNvPr>
            <p:cNvSpPr/>
            <p:nvPr/>
          </p:nvSpPr>
          <p:spPr>
            <a:xfrm rot="21600000">
              <a:off x="459185" y="1557337"/>
              <a:ext cx="1946895" cy="456882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7000" tIns="913765" rIns="127000" bIns="913765" numCol="1" spcCol="1270" anchor="ctr" anchorCtr="0">
              <a:noAutofit/>
            </a:bodyPr>
            <a:lstStyle/>
            <a:p>
              <a:pPr marL="0" lvl="0" indent="0" algn="ctr" defTabSz="889000">
                <a:lnSpc>
                  <a:spcPct val="90000"/>
                </a:lnSpc>
                <a:spcBef>
                  <a:spcPct val="0"/>
                </a:spcBef>
                <a:spcAft>
                  <a:spcPct val="35000"/>
                </a:spcAft>
                <a:buNone/>
              </a:pPr>
              <a:r>
                <a:rPr lang="en-US" sz="2000" kern="1200" dirty="0"/>
                <a:t>Prepare a change strategy</a:t>
              </a:r>
            </a:p>
          </p:txBody>
        </p:sp>
        <p:sp>
          <p:nvSpPr>
            <p:cNvPr id="5" name="Freeform: Shape 4">
              <a:extLst>
                <a:ext uri="{FF2B5EF4-FFF2-40B4-BE49-F238E27FC236}">
                  <a16:creationId xmlns:a16="http://schemas.microsoft.com/office/drawing/2014/main" id="{D13CEA46-9479-46F5-84B2-C70A78DAB7FC}"/>
                </a:ext>
              </a:extLst>
            </p:cNvPr>
            <p:cNvSpPr/>
            <p:nvPr/>
          </p:nvSpPr>
          <p:spPr>
            <a:xfrm rot="21600000">
              <a:off x="2552096" y="1557337"/>
              <a:ext cx="1946896" cy="456882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27000" tIns="913765" rIns="127001" bIns="913765" numCol="1" spcCol="1270" anchor="ctr" anchorCtr="0">
              <a:noAutofit/>
            </a:bodyPr>
            <a:lstStyle/>
            <a:p>
              <a:pPr marL="0" lvl="0" indent="0" algn="ctr" defTabSz="889000">
                <a:lnSpc>
                  <a:spcPct val="90000"/>
                </a:lnSpc>
                <a:spcBef>
                  <a:spcPct val="0"/>
                </a:spcBef>
                <a:spcAft>
                  <a:spcPct val="35000"/>
                </a:spcAft>
                <a:buNone/>
              </a:pPr>
              <a:r>
                <a:rPr lang="en-US" sz="2000" kern="1200" dirty="0"/>
                <a:t>Develop communication plans</a:t>
              </a:r>
            </a:p>
          </p:txBody>
        </p:sp>
        <p:sp>
          <p:nvSpPr>
            <p:cNvPr id="6" name="Freeform: Shape 5">
              <a:extLst>
                <a:ext uri="{FF2B5EF4-FFF2-40B4-BE49-F238E27FC236}">
                  <a16:creationId xmlns:a16="http://schemas.microsoft.com/office/drawing/2014/main" id="{37F5A81A-5FD6-4E2A-97B0-65825E9B53E9}"/>
                </a:ext>
              </a:extLst>
            </p:cNvPr>
            <p:cNvSpPr/>
            <p:nvPr/>
          </p:nvSpPr>
          <p:spPr>
            <a:xfrm rot="21600000">
              <a:off x="4572000" y="1557337"/>
              <a:ext cx="1946895" cy="456882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27000" tIns="913765" rIns="127000" bIns="913765" numCol="1" spcCol="1270" anchor="ctr" anchorCtr="0">
              <a:noAutofit/>
            </a:bodyPr>
            <a:lstStyle/>
            <a:p>
              <a:pPr marL="0" lvl="0" indent="0" algn="ctr" defTabSz="889000">
                <a:lnSpc>
                  <a:spcPct val="90000"/>
                </a:lnSpc>
                <a:spcBef>
                  <a:spcPct val="0"/>
                </a:spcBef>
                <a:spcAft>
                  <a:spcPct val="35000"/>
                </a:spcAft>
                <a:buNone/>
              </a:pPr>
              <a:r>
                <a:rPr lang="en-US" sz="2000" kern="1200" dirty="0"/>
                <a:t>Align people with a change</a:t>
              </a:r>
            </a:p>
          </p:txBody>
        </p:sp>
        <p:sp>
          <p:nvSpPr>
            <p:cNvPr id="7" name="Freeform: Shape 6">
              <a:extLst>
                <a:ext uri="{FF2B5EF4-FFF2-40B4-BE49-F238E27FC236}">
                  <a16:creationId xmlns:a16="http://schemas.microsoft.com/office/drawing/2014/main" id="{67BDEDE9-D5DD-405C-B6D5-14DA7F3C50F0}"/>
                </a:ext>
              </a:extLst>
            </p:cNvPr>
            <p:cNvSpPr/>
            <p:nvPr/>
          </p:nvSpPr>
          <p:spPr>
            <a:xfrm rot="21600000">
              <a:off x="6737920" y="1557337"/>
              <a:ext cx="1946895" cy="456882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27000" tIns="913765" rIns="127000" bIns="913765" numCol="1" spcCol="1270" anchor="ctr" anchorCtr="0">
              <a:noAutofit/>
            </a:bodyPr>
            <a:lstStyle/>
            <a:p>
              <a:pPr marL="0" lvl="0" indent="0" algn="ctr" defTabSz="889000">
                <a:lnSpc>
                  <a:spcPct val="90000"/>
                </a:lnSpc>
                <a:spcBef>
                  <a:spcPct val="0"/>
                </a:spcBef>
                <a:spcAft>
                  <a:spcPct val="35000"/>
                </a:spcAft>
                <a:buNone/>
              </a:pPr>
              <a:r>
                <a:rPr lang="en-US" sz="2000" kern="1200" dirty="0"/>
                <a:t>Foster resiliency</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a:xfrm>
            <a:off x="755576" y="3789040"/>
            <a:ext cx="7941568" cy="720080"/>
          </a:xfrm>
        </p:spPr>
        <p:txBody>
          <a:bodyPr/>
          <a:lstStyle/>
          <a:p>
            <a:pPr eaLnBrk="1" hangingPunct="1"/>
            <a:r>
              <a:rPr lang="en-CA" dirty="0"/>
              <a:t>Module </a:t>
            </a:r>
            <a:r>
              <a:rPr lang="en-US" dirty="0"/>
              <a:t>Two: Preparing for Change</a:t>
            </a:r>
            <a:endParaRPr lang="en-CA" dirty="0"/>
          </a:p>
        </p:txBody>
      </p:sp>
      <p:sp>
        <p:nvSpPr>
          <p:cNvPr id="8196" name="Text Placeholder 5"/>
          <p:cNvSpPr>
            <a:spLocks noGrp="1"/>
          </p:cNvSpPr>
          <p:nvPr>
            <p:ph type="body" sz="quarter" idx="10"/>
          </p:nvPr>
        </p:nvSpPr>
        <p:spPr>
          <a:xfrm>
            <a:off x="755650" y="4580955"/>
            <a:ext cx="7942263" cy="863600"/>
          </a:xfrm>
          <a:ln>
            <a:miter lim="800000"/>
            <a:headEnd/>
            <a:tailEnd/>
          </a:ln>
        </p:spPr>
        <p:txBody>
          <a:bodyPr>
            <a:noAutofit/>
          </a:bodyPr>
          <a:lstStyle/>
          <a:p>
            <a:pPr>
              <a:lnSpc>
                <a:spcPct val="115000"/>
              </a:lnSpc>
              <a:spcBef>
                <a:spcPts val="0"/>
              </a:spcBef>
              <a:spcAft>
                <a:spcPts val="1000"/>
              </a:spcAft>
              <a:defRPr/>
            </a:pPr>
            <a:r>
              <a:rPr lang="en-US" sz="2800" i="1" dirty="0">
                <a:ea typeface="Times New Roman"/>
                <a:cs typeface="Times New Roman"/>
              </a:rPr>
              <a:t>Continuity gives us roots; change gives us branches, letting us stretch and grow and reach new heights. </a:t>
            </a:r>
          </a:p>
          <a:p>
            <a:pPr algn="ctr">
              <a:lnSpc>
                <a:spcPct val="115000"/>
              </a:lnSpc>
              <a:spcBef>
                <a:spcPts val="0"/>
              </a:spcBef>
              <a:spcAft>
                <a:spcPts val="1000"/>
              </a:spcAft>
              <a:defRPr/>
            </a:pPr>
            <a:r>
              <a:rPr lang="en-US" sz="2800" b="1" i="1" dirty="0">
                <a:ea typeface="Times New Roman"/>
                <a:cs typeface="Times New Roman"/>
              </a:rPr>
              <a:t>Pauline R. Kezer</a:t>
            </a:r>
          </a:p>
          <a:p>
            <a:pPr eaLnBrk="1" hangingPunct="1">
              <a:defRPr/>
            </a:pPr>
            <a:endParaRPr lang="en-CA" sz="2800" i="1" dirty="0"/>
          </a:p>
        </p:txBody>
      </p:sp>
      <p:sp>
        <p:nvSpPr>
          <p:cNvPr id="8195" name="Content Placeholder 4"/>
          <p:cNvSpPr>
            <a:spLocks noGrp="1"/>
          </p:cNvSpPr>
          <p:nvPr>
            <p:ph type="body" sz="quarter" idx="11"/>
          </p:nvPr>
        </p:nvSpPr>
        <p:spPr/>
        <p:txBody>
          <a:bodyPr/>
          <a:lstStyle/>
          <a:p>
            <a:pPr marL="0" indent="0">
              <a:buFont typeface="Arial" charset="0"/>
              <a:buNone/>
              <a:defRPr/>
            </a:pPr>
            <a:r>
              <a:rPr lang="en-US" sz="2800" dirty="0"/>
              <a:t>Today’s change management initiatives have become a business discipline, driving bottom-line results through changes in systems and behaviors. Managing change has therefore become a critical skill, both for leadership -- and for workers in an organization.</a:t>
            </a:r>
          </a:p>
          <a:p>
            <a:pPr eaLnBrk="1" hangingPunct="1">
              <a:buFont typeface="Arial" charset="0"/>
              <a:buNone/>
              <a:defRPr/>
            </a:pPr>
            <a:endParaRPr lang="en-C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C4F939B-156E-437C-855F-6A184F40C08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Defining Your Strategy</a:t>
            </a:r>
          </a:p>
        </p:txBody>
      </p:sp>
      <p:grpSp>
        <p:nvGrpSpPr>
          <p:cNvPr id="3" name="Group 2">
            <a:extLst>
              <a:ext uri="{FF2B5EF4-FFF2-40B4-BE49-F238E27FC236}">
                <a16:creationId xmlns:a16="http://schemas.microsoft.com/office/drawing/2014/main" id="{10C703F6-5595-47FA-B218-692DEA07330F}"/>
              </a:ext>
            </a:extLst>
          </p:cNvPr>
          <p:cNvGrpSpPr/>
          <p:nvPr/>
        </p:nvGrpSpPr>
        <p:grpSpPr>
          <a:xfrm>
            <a:off x="457200" y="1641621"/>
            <a:ext cx="8229600" cy="4443120"/>
            <a:chOff x="457200" y="1641621"/>
            <a:chExt cx="8229600" cy="4443120"/>
          </a:xfrm>
        </p:grpSpPr>
        <p:sp>
          <p:nvSpPr>
            <p:cNvPr id="5" name="Rectangle 4">
              <a:extLst>
                <a:ext uri="{FF2B5EF4-FFF2-40B4-BE49-F238E27FC236}">
                  <a16:creationId xmlns:a16="http://schemas.microsoft.com/office/drawing/2014/main" id="{23E4349D-0223-4A66-BF3B-668022943227}"/>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5E4E9942-7096-455E-B0F4-CC9EBDA17669}"/>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What is being changed?</a:t>
              </a:r>
            </a:p>
          </p:txBody>
        </p:sp>
        <p:sp>
          <p:nvSpPr>
            <p:cNvPr id="7" name="Rectangle 6">
              <a:extLst>
                <a:ext uri="{FF2B5EF4-FFF2-40B4-BE49-F238E27FC236}">
                  <a16:creationId xmlns:a16="http://schemas.microsoft.com/office/drawing/2014/main" id="{F27A279D-1B55-4FA8-99A0-C5A05797BCAA}"/>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F4F4414F-F2D2-422A-AA73-286CB43EEFE9}"/>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Who will serve as a high-level sponsor?</a:t>
              </a:r>
            </a:p>
          </p:txBody>
        </p:sp>
        <p:sp>
          <p:nvSpPr>
            <p:cNvPr id="9" name="Rectangle 8">
              <a:extLst>
                <a:ext uri="{FF2B5EF4-FFF2-40B4-BE49-F238E27FC236}">
                  <a16:creationId xmlns:a16="http://schemas.microsoft.com/office/drawing/2014/main" id="{E4CA6281-279D-4421-BB20-FDA409D0184C}"/>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162A78C7-F097-49D3-9F52-03CB5F0D6E0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What will happen if we do/don’t do this?</a:t>
              </a:r>
            </a:p>
          </p:txBody>
        </p:sp>
      </p:grpSp>
    </p:spTree>
    <p:extLst>
      <p:ext uri="{BB962C8B-B14F-4D97-AF65-F5344CB8AC3E}">
        <p14:creationId xmlns:p14="http://schemas.microsoft.com/office/powerpoint/2010/main" val="3614266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C81AFFD-F2B9-4777-B499-6B42B48E2BFA}"/>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Building the Team</a:t>
            </a:r>
            <a:endParaRPr lang="en-CA" dirty="0"/>
          </a:p>
        </p:txBody>
      </p:sp>
      <p:grpSp>
        <p:nvGrpSpPr>
          <p:cNvPr id="2" name="Group 1">
            <a:extLst>
              <a:ext uri="{FF2B5EF4-FFF2-40B4-BE49-F238E27FC236}">
                <a16:creationId xmlns:a16="http://schemas.microsoft.com/office/drawing/2014/main" id="{FD16D3F8-83B4-43ED-A372-385BDA15CBEA}"/>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7669936A-1005-4B35-9D12-CB876397F83D}"/>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Commitment</a:t>
              </a:r>
            </a:p>
          </p:txBody>
        </p:sp>
        <p:sp>
          <p:nvSpPr>
            <p:cNvPr id="5" name="Freeform: Shape 4">
              <a:extLst>
                <a:ext uri="{FF2B5EF4-FFF2-40B4-BE49-F238E27FC236}">
                  <a16:creationId xmlns:a16="http://schemas.microsoft.com/office/drawing/2014/main" id="{4C1DA34B-A062-48AD-A0FA-678EB72F3F39}"/>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Contribution </a:t>
              </a:r>
            </a:p>
          </p:txBody>
        </p:sp>
        <p:sp>
          <p:nvSpPr>
            <p:cNvPr id="6" name="Freeform: Shape 5">
              <a:extLst>
                <a:ext uri="{FF2B5EF4-FFF2-40B4-BE49-F238E27FC236}">
                  <a16:creationId xmlns:a16="http://schemas.microsoft.com/office/drawing/2014/main" id="{E1EDB67C-EABC-4252-8CC4-333DDF4668EF}"/>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Communication</a:t>
              </a:r>
            </a:p>
          </p:txBody>
        </p:sp>
        <p:sp>
          <p:nvSpPr>
            <p:cNvPr id="7" name="Freeform: Shape 6">
              <a:extLst>
                <a:ext uri="{FF2B5EF4-FFF2-40B4-BE49-F238E27FC236}">
                  <a16:creationId xmlns:a16="http://schemas.microsoft.com/office/drawing/2014/main" id="{07537D37-283A-4009-805B-75CA62D41219}"/>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Cooperation </a:t>
              </a:r>
            </a:p>
          </p:txBody>
        </p:sp>
        <p:sp>
          <p:nvSpPr>
            <p:cNvPr id="8" name="Freeform: Shape 7">
              <a:extLst>
                <a:ext uri="{FF2B5EF4-FFF2-40B4-BE49-F238E27FC236}">
                  <a16:creationId xmlns:a16="http://schemas.microsoft.com/office/drawing/2014/main" id="{8A77714F-2ED5-4DCC-ACFE-B3C2792709BE}"/>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Conflict management</a:t>
              </a:r>
            </a:p>
          </p:txBody>
        </p:sp>
        <p:sp>
          <p:nvSpPr>
            <p:cNvPr id="9" name="Freeform: Shape 8">
              <a:extLst>
                <a:ext uri="{FF2B5EF4-FFF2-40B4-BE49-F238E27FC236}">
                  <a16:creationId xmlns:a16="http://schemas.microsoft.com/office/drawing/2014/main" id="{70F7036A-CD07-4A23-8536-70CBC0C35AD3}"/>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Connection</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Change management has been explored within the context of business applications:</a:t>
            </a:r>
          </a:p>
          <a:p>
            <a:pPr lvl="1">
              <a:lnSpc>
                <a:spcPct val="115000"/>
              </a:lnSpc>
              <a:spcBef>
                <a:spcPts val="0"/>
              </a:spcBef>
              <a:spcAft>
                <a:spcPts val="0"/>
              </a:spcAft>
              <a:buFont typeface="+mj-lt"/>
              <a:buAutoNum type="alphaLcParenR"/>
            </a:pPr>
            <a:r>
              <a:rPr lang="en-US" dirty="0">
                <a:ea typeface="Times New Roman"/>
                <a:cs typeface="Times New Roman"/>
              </a:rPr>
              <a:t>For more than hundred years</a:t>
            </a:r>
          </a:p>
          <a:p>
            <a:pPr lvl="1">
              <a:lnSpc>
                <a:spcPct val="115000"/>
              </a:lnSpc>
              <a:spcBef>
                <a:spcPts val="0"/>
              </a:spcBef>
              <a:spcAft>
                <a:spcPts val="0"/>
              </a:spcAft>
              <a:buFont typeface="+mj-lt"/>
              <a:buAutoNum type="alphaLcParenR"/>
            </a:pPr>
            <a:r>
              <a:rPr lang="en-US" dirty="0">
                <a:ea typeface="Times New Roman"/>
                <a:cs typeface="Times New Roman"/>
              </a:rPr>
              <a:t>For more than fifty years</a:t>
            </a:r>
          </a:p>
          <a:p>
            <a:pPr lvl="1">
              <a:lnSpc>
                <a:spcPct val="115000"/>
              </a:lnSpc>
              <a:spcBef>
                <a:spcPts val="0"/>
              </a:spcBef>
              <a:spcAft>
                <a:spcPts val="0"/>
              </a:spcAft>
              <a:buFont typeface="+mj-lt"/>
              <a:buAutoNum type="alphaLcParenR"/>
            </a:pPr>
            <a:r>
              <a:rPr lang="en-US" dirty="0">
                <a:ea typeface="Times New Roman"/>
                <a:cs typeface="Times New Roman"/>
              </a:rPr>
              <a:t>Since mid-1980’s</a:t>
            </a:r>
          </a:p>
          <a:p>
            <a:pPr lvl="1">
              <a:lnSpc>
                <a:spcPct val="115000"/>
              </a:lnSpc>
              <a:spcBef>
                <a:spcPts val="0"/>
              </a:spcBef>
              <a:spcAft>
                <a:spcPts val="1000"/>
              </a:spcAft>
              <a:buFont typeface="+mj-lt"/>
              <a:buAutoNum type="alphaLcParenR"/>
            </a:pPr>
            <a:r>
              <a:rPr lang="en-US" dirty="0">
                <a:ea typeface="Times New Roman"/>
                <a:cs typeface="Times New Roman"/>
              </a:rPr>
              <a:t>Since mid-1990’s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A simple definition of change is:</a:t>
            </a:r>
          </a:p>
          <a:p>
            <a:pPr lvl="1">
              <a:lnSpc>
                <a:spcPct val="115000"/>
              </a:lnSpc>
              <a:spcBef>
                <a:spcPts val="0"/>
              </a:spcBef>
              <a:spcAft>
                <a:spcPts val="0"/>
              </a:spcAft>
              <a:buFont typeface="+mj-lt"/>
              <a:buAutoNum type="alphaLcParenR"/>
            </a:pPr>
            <a:r>
              <a:rPr lang="en-US" dirty="0">
                <a:ea typeface="Times New Roman"/>
                <a:cs typeface="Times New Roman"/>
              </a:rPr>
              <a:t>To cause to be different</a:t>
            </a:r>
          </a:p>
          <a:p>
            <a:pPr lvl="1">
              <a:lnSpc>
                <a:spcPct val="115000"/>
              </a:lnSpc>
              <a:spcBef>
                <a:spcPts val="0"/>
              </a:spcBef>
              <a:spcAft>
                <a:spcPts val="0"/>
              </a:spcAft>
              <a:buFont typeface="+mj-lt"/>
              <a:buAutoNum type="alphaLcParenR"/>
            </a:pPr>
            <a:r>
              <a:rPr lang="en-US" dirty="0">
                <a:ea typeface="Times New Roman"/>
                <a:cs typeface="Times New Roman"/>
              </a:rPr>
              <a:t>To prove that you are different</a:t>
            </a:r>
          </a:p>
          <a:p>
            <a:pPr lvl="1">
              <a:lnSpc>
                <a:spcPct val="115000"/>
              </a:lnSpc>
              <a:spcBef>
                <a:spcPts val="0"/>
              </a:spcBef>
              <a:spcAft>
                <a:spcPts val="0"/>
              </a:spcAft>
              <a:buFont typeface="+mj-lt"/>
              <a:buAutoNum type="alphaLcParenR"/>
            </a:pPr>
            <a:r>
              <a:rPr lang="en-US" dirty="0">
                <a:ea typeface="Times New Roman"/>
                <a:cs typeface="Times New Roman"/>
              </a:rPr>
              <a:t>To want to be different</a:t>
            </a:r>
          </a:p>
          <a:p>
            <a:pPr lvl="1">
              <a:lnSpc>
                <a:spcPct val="115000"/>
              </a:lnSpc>
              <a:spcBef>
                <a:spcPts val="0"/>
              </a:spcBef>
              <a:spcAft>
                <a:spcPts val="1000"/>
              </a:spcAft>
              <a:buFont typeface="+mj-lt"/>
              <a:buAutoNum type="alphaLcParenR"/>
            </a:pPr>
            <a:r>
              <a:rPr lang="en-US" dirty="0">
                <a:ea typeface="Times New Roman"/>
                <a:cs typeface="Times New Roman"/>
              </a:rPr>
              <a:t>To try to be different</a:t>
            </a:r>
          </a:p>
          <a:p>
            <a:endParaRPr lang="en-US" dirty="0"/>
          </a:p>
        </p:txBody>
      </p:sp>
    </p:spTree>
    <p:extLst>
      <p:ext uri="{BB962C8B-B14F-4D97-AF65-F5344CB8AC3E}">
        <p14:creationId xmlns:p14="http://schemas.microsoft.com/office/powerpoint/2010/main" val="3607384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What kind of questions should you ask when you are gathering data for a change strategy?</a:t>
            </a:r>
          </a:p>
          <a:p>
            <a:pPr lvl="1">
              <a:lnSpc>
                <a:spcPct val="115000"/>
              </a:lnSpc>
              <a:spcBef>
                <a:spcPts val="0"/>
              </a:spcBef>
              <a:spcAft>
                <a:spcPts val="0"/>
              </a:spcAft>
              <a:buFont typeface="+mj-lt"/>
              <a:buAutoNum type="alphaLcParenR"/>
            </a:pPr>
            <a:r>
              <a:rPr lang="en-US" dirty="0">
                <a:ea typeface="Times New Roman"/>
                <a:cs typeface="Times New Roman"/>
              </a:rPr>
              <a:t> General questions</a:t>
            </a:r>
          </a:p>
          <a:p>
            <a:pPr lvl="1">
              <a:lnSpc>
                <a:spcPct val="115000"/>
              </a:lnSpc>
              <a:spcBef>
                <a:spcPts val="0"/>
              </a:spcBef>
              <a:spcAft>
                <a:spcPts val="0"/>
              </a:spcAft>
              <a:buFont typeface="+mj-lt"/>
              <a:buAutoNum type="alphaLcParenR"/>
            </a:pPr>
            <a:r>
              <a:rPr lang="en-US" dirty="0">
                <a:ea typeface="Times New Roman"/>
                <a:cs typeface="Times New Roman"/>
              </a:rPr>
              <a:t>Questions about anything regarding the organization</a:t>
            </a:r>
          </a:p>
          <a:p>
            <a:pPr lvl="1">
              <a:lnSpc>
                <a:spcPct val="115000"/>
              </a:lnSpc>
              <a:spcBef>
                <a:spcPts val="0"/>
              </a:spcBef>
              <a:spcAft>
                <a:spcPts val="0"/>
              </a:spcAft>
              <a:buFont typeface="+mj-lt"/>
              <a:buAutoNum type="alphaLcParenR"/>
            </a:pPr>
            <a:r>
              <a:rPr lang="en-US" dirty="0">
                <a:ea typeface="Times New Roman"/>
                <a:cs typeface="Times New Roman"/>
              </a:rPr>
              <a:t>Any kind of questions regarding the interviewee </a:t>
            </a:r>
          </a:p>
          <a:p>
            <a:pPr lvl="1">
              <a:lnSpc>
                <a:spcPct val="115000"/>
              </a:lnSpc>
              <a:spcBef>
                <a:spcPts val="0"/>
              </a:spcBef>
              <a:spcAft>
                <a:spcPts val="1000"/>
              </a:spcAft>
              <a:buFont typeface="+mj-lt"/>
              <a:buAutoNum type="alphaLcParenR"/>
            </a:pPr>
            <a:r>
              <a:rPr lang="en-US" dirty="0">
                <a:ea typeface="Times New Roman"/>
                <a:cs typeface="Times New Roman"/>
              </a:rPr>
              <a:t>Only the questions regarding the change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the strategy document is created, it serves as:</a:t>
            </a:r>
          </a:p>
          <a:p>
            <a:pPr lvl="1">
              <a:lnSpc>
                <a:spcPct val="115000"/>
              </a:lnSpc>
              <a:spcBef>
                <a:spcPts val="0"/>
              </a:spcBef>
              <a:spcAft>
                <a:spcPts val="0"/>
              </a:spcAft>
              <a:buFont typeface="+mj-lt"/>
              <a:buAutoNum type="alphaLcParenR"/>
            </a:pPr>
            <a:r>
              <a:rPr lang="en-US" dirty="0">
                <a:ea typeface="Times New Roman"/>
                <a:cs typeface="Times New Roman"/>
              </a:rPr>
              <a:t>Black print for the initiative</a:t>
            </a:r>
          </a:p>
          <a:p>
            <a:pPr lvl="1">
              <a:lnSpc>
                <a:spcPct val="115000"/>
              </a:lnSpc>
              <a:spcBef>
                <a:spcPts val="0"/>
              </a:spcBef>
              <a:spcAft>
                <a:spcPts val="0"/>
              </a:spcAft>
              <a:buFont typeface="+mj-lt"/>
              <a:buAutoNum type="alphaLcParenR"/>
            </a:pPr>
            <a:r>
              <a:rPr lang="en-US" dirty="0">
                <a:ea typeface="Times New Roman"/>
                <a:cs typeface="Times New Roman"/>
              </a:rPr>
              <a:t>Whiteprint for the initiative</a:t>
            </a:r>
          </a:p>
          <a:p>
            <a:pPr lvl="1">
              <a:lnSpc>
                <a:spcPct val="115000"/>
              </a:lnSpc>
              <a:spcBef>
                <a:spcPts val="0"/>
              </a:spcBef>
              <a:spcAft>
                <a:spcPts val="0"/>
              </a:spcAft>
              <a:buFont typeface="+mj-lt"/>
              <a:buAutoNum type="alphaLcParenR"/>
            </a:pPr>
            <a:r>
              <a:rPr lang="en-US" dirty="0">
                <a:ea typeface="Times New Roman"/>
                <a:cs typeface="Times New Roman"/>
              </a:rPr>
              <a:t>Blueprint for the initiative</a:t>
            </a:r>
          </a:p>
          <a:p>
            <a:pPr lvl="1">
              <a:lnSpc>
                <a:spcPct val="115000"/>
              </a:lnSpc>
              <a:spcBef>
                <a:spcPts val="0"/>
              </a:spcBef>
              <a:spcAft>
                <a:spcPts val="1000"/>
              </a:spcAft>
              <a:buFont typeface="+mj-lt"/>
              <a:buAutoNum type="alphaLcParenR"/>
            </a:pPr>
            <a:r>
              <a:rPr lang="en-US" dirty="0">
                <a:ea typeface="Times New Roman"/>
                <a:cs typeface="Times New Roman"/>
              </a:rPr>
              <a:t>Red print for the initiative</a:t>
            </a:r>
          </a:p>
          <a:p>
            <a:endParaRPr lang="en-US" dirty="0"/>
          </a:p>
        </p:txBody>
      </p:sp>
    </p:spTree>
    <p:extLst>
      <p:ext uri="{BB962C8B-B14F-4D97-AF65-F5344CB8AC3E}">
        <p14:creationId xmlns:p14="http://schemas.microsoft.com/office/powerpoint/2010/main" val="349372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45272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747713" algn="l"/>
              </a:tabLst>
            </a:pPr>
            <a:r>
              <a:rPr lang="en-US" dirty="0">
                <a:ea typeface="Times New Roman"/>
                <a:cs typeface="Times New Roman"/>
              </a:rPr>
              <a:t>Which of the following is not one of the key elements for the members of a team?</a:t>
            </a:r>
          </a:p>
          <a:p>
            <a:pPr lvl="1">
              <a:lnSpc>
                <a:spcPct val="115000"/>
              </a:lnSpc>
              <a:spcBef>
                <a:spcPts val="0"/>
              </a:spcBef>
              <a:spcAft>
                <a:spcPts val="0"/>
              </a:spcAft>
              <a:buFont typeface="+mj-lt"/>
              <a:buAutoNum type="alphaLcParenR"/>
            </a:pPr>
            <a:r>
              <a:rPr lang="en-US" dirty="0">
                <a:ea typeface="Times New Roman"/>
                <a:cs typeface="Times New Roman"/>
              </a:rPr>
              <a:t>Contribution </a:t>
            </a:r>
          </a:p>
          <a:p>
            <a:pPr lvl="1">
              <a:lnSpc>
                <a:spcPct val="115000"/>
              </a:lnSpc>
              <a:spcBef>
                <a:spcPts val="0"/>
              </a:spcBef>
              <a:spcAft>
                <a:spcPts val="0"/>
              </a:spcAft>
              <a:buFont typeface="+mj-lt"/>
              <a:buAutoNum type="alphaLcParenR"/>
            </a:pPr>
            <a:r>
              <a:rPr lang="en-US" dirty="0">
                <a:ea typeface="Times New Roman"/>
                <a:cs typeface="Times New Roman"/>
              </a:rPr>
              <a:t>Connection</a:t>
            </a:r>
          </a:p>
          <a:p>
            <a:pPr lvl="1">
              <a:lnSpc>
                <a:spcPct val="115000"/>
              </a:lnSpc>
              <a:spcBef>
                <a:spcPts val="0"/>
              </a:spcBef>
              <a:spcAft>
                <a:spcPts val="0"/>
              </a:spcAft>
              <a:buFont typeface="+mj-lt"/>
              <a:buAutoNum type="alphaLcParenR"/>
            </a:pPr>
            <a:r>
              <a:rPr lang="en-US" dirty="0">
                <a:ea typeface="Times New Roman"/>
                <a:cs typeface="Times New Roman"/>
              </a:rPr>
              <a:t>Commitment</a:t>
            </a:r>
          </a:p>
          <a:p>
            <a:pPr lvl="1">
              <a:lnSpc>
                <a:spcPct val="115000"/>
              </a:lnSpc>
              <a:spcBef>
                <a:spcPts val="0"/>
              </a:spcBef>
              <a:spcAft>
                <a:spcPts val="1000"/>
              </a:spcAft>
              <a:buFont typeface="+mj-lt"/>
              <a:buAutoNum type="alphaLcParenR"/>
            </a:pPr>
            <a:r>
              <a:rPr lang="en-US" dirty="0">
                <a:ea typeface="Times New Roman"/>
                <a:cs typeface="Times New Roman"/>
              </a:rPr>
              <a:t>Competitiveness </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team must represent all of the needed functional groups and roles necessary to manage the change initiative</a:t>
            </a:r>
          </a:p>
          <a:p>
            <a:pPr lvl="1">
              <a:lnSpc>
                <a:spcPct val="115000"/>
              </a:lnSpc>
              <a:spcBef>
                <a:spcPts val="0"/>
              </a:spcBef>
              <a:spcAft>
                <a:spcPts val="0"/>
              </a:spcAft>
              <a:buFont typeface="+mj-lt"/>
              <a:buAutoNum type="alphaLcParenR"/>
            </a:pPr>
            <a:r>
              <a:rPr lang="en-US" dirty="0">
                <a:ea typeface="Times New Roman"/>
                <a:cs typeface="Times New Roman"/>
              </a:rPr>
              <a:t>By formalizing the team and providing funding and other resources, it sends a message of accountability and responsibility</a:t>
            </a:r>
          </a:p>
          <a:p>
            <a:pPr lvl="1">
              <a:lnSpc>
                <a:spcPct val="115000"/>
              </a:lnSpc>
              <a:spcBef>
                <a:spcPts val="0"/>
              </a:spcBef>
              <a:spcAft>
                <a:spcPts val="0"/>
              </a:spcAft>
              <a:buFont typeface="+mj-lt"/>
              <a:buAutoNum type="alphaLcParenR"/>
            </a:pPr>
            <a:r>
              <a:rPr lang="en-US" dirty="0">
                <a:ea typeface="Times New Roman"/>
                <a:cs typeface="Times New Roman"/>
              </a:rPr>
              <a:t>Leaders must select members who display a basic degree of skill in six key elements</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endParaRPr lang="en-US" dirty="0"/>
          </a:p>
        </p:txBody>
      </p:sp>
    </p:spTree>
    <p:extLst>
      <p:ext uri="{BB962C8B-B14F-4D97-AF65-F5344CB8AC3E}">
        <p14:creationId xmlns:p14="http://schemas.microsoft.com/office/powerpoint/2010/main" val="581707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Change management has been explored within the context of business applications:</a:t>
            </a:r>
          </a:p>
          <a:p>
            <a:pPr lvl="1">
              <a:lnSpc>
                <a:spcPct val="115000"/>
              </a:lnSpc>
              <a:spcBef>
                <a:spcPts val="0"/>
              </a:spcBef>
              <a:spcAft>
                <a:spcPts val="0"/>
              </a:spcAft>
              <a:buFont typeface="+mj-lt"/>
              <a:buAutoNum type="alphaLcParenR"/>
            </a:pPr>
            <a:r>
              <a:rPr lang="en-US" dirty="0">
                <a:ea typeface="Times New Roman"/>
                <a:cs typeface="Times New Roman"/>
              </a:rPr>
              <a:t>For more than hundred years</a:t>
            </a:r>
          </a:p>
          <a:p>
            <a:pPr lvl="1">
              <a:lnSpc>
                <a:spcPct val="115000"/>
              </a:lnSpc>
              <a:spcBef>
                <a:spcPts val="0"/>
              </a:spcBef>
              <a:spcAft>
                <a:spcPts val="0"/>
              </a:spcAft>
              <a:buFont typeface="+mj-lt"/>
              <a:buAutoNum type="alphaLcParenR"/>
            </a:pPr>
            <a:r>
              <a:rPr lang="en-US" dirty="0">
                <a:ea typeface="Times New Roman"/>
                <a:cs typeface="Times New Roman"/>
              </a:rPr>
              <a:t>For more than fifty years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Since mid-1980’s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Since mid-1990’s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A simple definition of change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cause to be different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 prove that you are different</a:t>
            </a:r>
          </a:p>
          <a:p>
            <a:pPr lvl="1">
              <a:lnSpc>
                <a:spcPct val="115000"/>
              </a:lnSpc>
              <a:spcBef>
                <a:spcPts val="0"/>
              </a:spcBef>
              <a:spcAft>
                <a:spcPts val="0"/>
              </a:spcAft>
              <a:buFont typeface="+mj-lt"/>
              <a:buAutoNum type="alphaLcParenR"/>
            </a:pPr>
            <a:r>
              <a:rPr lang="en-US" dirty="0">
                <a:ea typeface="Times New Roman"/>
                <a:cs typeface="Times New Roman"/>
              </a:rPr>
              <a:t>To want to be different</a:t>
            </a:r>
          </a:p>
          <a:p>
            <a:pPr lvl="1">
              <a:lnSpc>
                <a:spcPct val="115000"/>
              </a:lnSpc>
              <a:spcBef>
                <a:spcPts val="0"/>
              </a:spcBef>
              <a:spcAft>
                <a:spcPts val="1000"/>
              </a:spcAft>
              <a:buFont typeface="+mj-lt"/>
              <a:buAutoNum type="alphaLcParenR"/>
            </a:pPr>
            <a:r>
              <a:rPr lang="en-US" dirty="0">
                <a:ea typeface="Times New Roman"/>
                <a:cs typeface="Times New Roman"/>
              </a:rPr>
              <a:t>To try to be different</a:t>
            </a:r>
          </a:p>
          <a:p>
            <a:endParaRPr lang="en-US" dirty="0"/>
          </a:p>
        </p:txBody>
      </p:sp>
    </p:spTree>
    <p:extLst>
      <p:ext uri="{BB962C8B-B14F-4D97-AF65-F5344CB8AC3E}">
        <p14:creationId xmlns:p14="http://schemas.microsoft.com/office/powerpoint/2010/main" val="1974330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What kind of questions should you ask when you are gathering data for a change strategy?</a:t>
            </a:r>
          </a:p>
          <a:p>
            <a:pPr lvl="1">
              <a:lnSpc>
                <a:spcPct val="115000"/>
              </a:lnSpc>
              <a:spcBef>
                <a:spcPts val="0"/>
              </a:spcBef>
              <a:spcAft>
                <a:spcPts val="0"/>
              </a:spcAft>
              <a:buFont typeface="+mj-lt"/>
              <a:buAutoNum type="alphaLcParenR"/>
            </a:pPr>
            <a:r>
              <a:rPr lang="en-US" dirty="0">
                <a:ea typeface="Times New Roman"/>
                <a:cs typeface="Times New Roman"/>
              </a:rPr>
              <a:t> General questions</a:t>
            </a:r>
          </a:p>
          <a:p>
            <a:pPr lvl="1">
              <a:lnSpc>
                <a:spcPct val="115000"/>
              </a:lnSpc>
              <a:spcBef>
                <a:spcPts val="0"/>
              </a:spcBef>
              <a:spcAft>
                <a:spcPts val="0"/>
              </a:spcAft>
              <a:buFont typeface="+mj-lt"/>
              <a:buAutoNum type="alphaLcParenR"/>
            </a:pPr>
            <a:r>
              <a:rPr lang="en-US" dirty="0">
                <a:ea typeface="Times New Roman"/>
                <a:cs typeface="Times New Roman"/>
              </a:rPr>
              <a:t>Questions about anything regarding the organization</a:t>
            </a:r>
          </a:p>
          <a:p>
            <a:pPr lvl="1">
              <a:lnSpc>
                <a:spcPct val="115000"/>
              </a:lnSpc>
              <a:spcBef>
                <a:spcPts val="0"/>
              </a:spcBef>
              <a:spcAft>
                <a:spcPts val="0"/>
              </a:spcAft>
              <a:buFont typeface="+mj-lt"/>
              <a:buAutoNum type="alphaLcParenR"/>
            </a:pPr>
            <a:r>
              <a:rPr lang="en-US" dirty="0">
                <a:ea typeface="Times New Roman"/>
                <a:cs typeface="Times New Roman"/>
              </a:rPr>
              <a:t>Any kind of questions regarding the interviewee </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Only the questions regarding the change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the strategy document is created, it serves as:</a:t>
            </a:r>
          </a:p>
          <a:p>
            <a:pPr lvl="1">
              <a:lnSpc>
                <a:spcPct val="115000"/>
              </a:lnSpc>
              <a:spcBef>
                <a:spcPts val="0"/>
              </a:spcBef>
              <a:spcAft>
                <a:spcPts val="0"/>
              </a:spcAft>
              <a:buFont typeface="+mj-lt"/>
              <a:buAutoNum type="alphaLcParenR"/>
            </a:pPr>
            <a:r>
              <a:rPr lang="en-US" dirty="0">
                <a:ea typeface="Times New Roman"/>
                <a:cs typeface="Times New Roman"/>
              </a:rPr>
              <a:t>Black print for the initiative</a:t>
            </a:r>
          </a:p>
          <a:p>
            <a:pPr lvl="1">
              <a:lnSpc>
                <a:spcPct val="115000"/>
              </a:lnSpc>
              <a:spcBef>
                <a:spcPts val="0"/>
              </a:spcBef>
              <a:spcAft>
                <a:spcPts val="0"/>
              </a:spcAft>
              <a:buFont typeface="+mj-lt"/>
              <a:buAutoNum type="alphaLcParenR"/>
            </a:pPr>
            <a:r>
              <a:rPr lang="en-US" dirty="0">
                <a:ea typeface="Times New Roman"/>
                <a:cs typeface="Times New Roman"/>
              </a:rPr>
              <a:t>Whiteprint for the initiative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Blueprint for the initiative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Red print for the initiative</a:t>
            </a:r>
          </a:p>
          <a:p>
            <a:endParaRPr lang="en-US" dirty="0"/>
          </a:p>
        </p:txBody>
      </p:sp>
    </p:spTree>
    <p:extLst>
      <p:ext uri="{BB962C8B-B14F-4D97-AF65-F5344CB8AC3E}">
        <p14:creationId xmlns:p14="http://schemas.microsoft.com/office/powerpoint/2010/main" val="1253876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747713" algn="l"/>
              </a:tabLst>
            </a:pPr>
            <a:r>
              <a:rPr lang="en-US" dirty="0">
                <a:ea typeface="Times New Roman"/>
                <a:cs typeface="Times New Roman"/>
              </a:rPr>
              <a:t>Which of the following is not one of the key elements for the members of a team?</a:t>
            </a:r>
          </a:p>
          <a:p>
            <a:pPr lvl="1">
              <a:lnSpc>
                <a:spcPct val="115000"/>
              </a:lnSpc>
              <a:spcBef>
                <a:spcPts val="0"/>
              </a:spcBef>
              <a:spcAft>
                <a:spcPts val="0"/>
              </a:spcAft>
              <a:buFont typeface="+mj-lt"/>
              <a:buAutoNum type="alphaLcParenR"/>
            </a:pPr>
            <a:r>
              <a:rPr lang="en-US" dirty="0">
                <a:ea typeface="Times New Roman"/>
                <a:cs typeface="Times New Roman"/>
              </a:rPr>
              <a:t>Contribution </a:t>
            </a:r>
          </a:p>
          <a:p>
            <a:pPr lvl="1">
              <a:lnSpc>
                <a:spcPct val="115000"/>
              </a:lnSpc>
              <a:spcBef>
                <a:spcPts val="0"/>
              </a:spcBef>
              <a:spcAft>
                <a:spcPts val="0"/>
              </a:spcAft>
              <a:buFont typeface="+mj-lt"/>
              <a:buAutoNum type="alphaLcParenR"/>
            </a:pPr>
            <a:r>
              <a:rPr lang="en-US" dirty="0">
                <a:ea typeface="Times New Roman"/>
                <a:cs typeface="Times New Roman"/>
              </a:rPr>
              <a:t>Connection</a:t>
            </a:r>
          </a:p>
          <a:p>
            <a:pPr lvl="1">
              <a:lnSpc>
                <a:spcPct val="115000"/>
              </a:lnSpc>
              <a:spcBef>
                <a:spcPts val="0"/>
              </a:spcBef>
              <a:spcAft>
                <a:spcPts val="0"/>
              </a:spcAft>
              <a:buFont typeface="+mj-lt"/>
              <a:buAutoNum type="alphaLcParenR"/>
            </a:pPr>
            <a:r>
              <a:rPr lang="en-US" dirty="0">
                <a:ea typeface="Times New Roman"/>
                <a:cs typeface="Times New Roman"/>
              </a:rPr>
              <a:t>Commitment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Competitiveness </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team must represent all of the needed functional groups and roles necessary to manage the change initiative</a:t>
            </a:r>
          </a:p>
          <a:p>
            <a:pPr lvl="1">
              <a:lnSpc>
                <a:spcPct val="115000"/>
              </a:lnSpc>
              <a:spcBef>
                <a:spcPts val="0"/>
              </a:spcBef>
              <a:spcAft>
                <a:spcPts val="0"/>
              </a:spcAft>
              <a:buFont typeface="+mj-lt"/>
              <a:buAutoNum type="alphaLcParenR"/>
            </a:pPr>
            <a:r>
              <a:rPr lang="en-US" dirty="0">
                <a:ea typeface="Times New Roman"/>
                <a:cs typeface="Times New Roman"/>
              </a:rPr>
              <a:t>By formalizing the team and providing funding and other resources, it sends a message of accountability and responsibility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Leaders must select members who display a basic degree of skill in six key elements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endParaRPr lang="en-US" dirty="0"/>
          </a:p>
        </p:txBody>
      </p:sp>
    </p:spTree>
    <p:extLst>
      <p:ext uri="{BB962C8B-B14F-4D97-AF65-F5344CB8AC3E}">
        <p14:creationId xmlns:p14="http://schemas.microsoft.com/office/powerpoint/2010/main" val="2312539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CA" dirty="0"/>
              <a:t>Module </a:t>
            </a:r>
            <a:r>
              <a:rPr lang="en-US" dirty="0"/>
              <a:t>Three: </a:t>
            </a:r>
            <a:br>
              <a:rPr lang="en-US" dirty="0"/>
            </a:br>
            <a:r>
              <a:rPr lang="en-US" dirty="0"/>
              <a:t>Identifying the WIFM</a:t>
            </a:r>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defRPr/>
            </a:pPr>
            <a:r>
              <a:rPr lang="en-US" sz="2800" i="1" dirty="0">
                <a:ea typeface="Times New Roman"/>
                <a:cs typeface="Times New Roman"/>
              </a:rPr>
              <a:t>When your desires are strong enough, you will appear to possess superhuman powers to achieve</a:t>
            </a:r>
          </a:p>
          <a:p>
            <a:pPr algn="ctr">
              <a:lnSpc>
                <a:spcPct val="115000"/>
              </a:lnSpc>
              <a:spcBef>
                <a:spcPts val="0"/>
              </a:spcBef>
              <a:spcAft>
                <a:spcPts val="1000"/>
              </a:spcAft>
              <a:defRPr/>
            </a:pPr>
            <a:r>
              <a:rPr lang="en-US" sz="2800" b="1" i="1" dirty="0">
                <a:ea typeface="Times New Roman"/>
                <a:cs typeface="Times New Roman"/>
              </a:rPr>
              <a:t>Napoleon Hill</a:t>
            </a:r>
          </a:p>
          <a:p>
            <a:pPr>
              <a:defRPr/>
            </a:pPr>
            <a:endParaRPr lang="en-US" sz="2800" i="1" dirty="0"/>
          </a:p>
        </p:txBody>
      </p:sp>
      <p:sp>
        <p:nvSpPr>
          <p:cNvPr id="3" name="Content Placeholder 2"/>
          <p:cNvSpPr>
            <a:spLocks noGrp="1"/>
          </p:cNvSpPr>
          <p:nvPr>
            <p:ph type="body" sz="quarter" idx="11"/>
          </p:nvPr>
        </p:nvSpPr>
        <p:spPr/>
        <p:txBody>
          <a:bodyPr>
            <a:normAutofit/>
          </a:bodyPr>
          <a:lstStyle/>
          <a:p>
            <a:pPr marL="0" indent="0">
              <a:buFont typeface="Arial" charset="0"/>
              <a:buNone/>
              <a:defRPr/>
            </a:pPr>
            <a:r>
              <a:rPr lang="en-US" dirty="0"/>
              <a:t>For change to be successful, people must desire to support and participate in the change. Simply building awareness does not generate desire. Showing everyone what is in it for them will produce a great starting point and help generate support.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BD40131-4C4D-4116-85E8-D8F4E4C30A0A}"/>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What’s in it for Me?</a:t>
            </a:r>
          </a:p>
        </p:txBody>
      </p:sp>
      <p:grpSp>
        <p:nvGrpSpPr>
          <p:cNvPr id="2" name="Group 1">
            <a:extLst>
              <a:ext uri="{FF2B5EF4-FFF2-40B4-BE49-F238E27FC236}">
                <a16:creationId xmlns:a16="http://schemas.microsoft.com/office/drawing/2014/main" id="{DE0EB3CC-9342-46B8-AE57-739947717CDB}"/>
              </a:ext>
            </a:extLst>
          </p:cNvPr>
          <p:cNvGrpSpPr/>
          <p:nvPr/>
        </p:nvGrpSpPr>
        <p:grpSpPr>
          <a:xfrm>
            <a:off x="457200" y="1602888"/>
            <a:ext cx="8229600" cy="4520585"/>
            <a:chOff x="457200" y="1602888"/>
            <a:chExt cx="8229600" cy="4520585"/>
          </a:xfrm>
        </p:grpSpPr>
        <p:sp>
          <p:nvSpPr>
            <p:cNvPr id="4" name="Freeform: Shape 3">
              <a:extLst>
                <a:ext uri="{FF2B5EF4-FFF2-40B4-BE49-F238E27FC236}">
                  <a16:creationId xmlns:a16="http://schemas.microsoft.com/office/drawing/2014/main" id="{805CE77D-516F-4A0E-A138-EA3CB703C724}"/>
                </a:ext>
              </a:extLst>
            </p:cNvPr>
            <p:cNvSpPr/>
            <p:nvPr/>
          </p:nvSpPr>
          <p:spPr>
            <a:xfrm>
              <a:off x="457200" y="1602888"/>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kern="1200" dirty="0"/>
                <a:t>The nature of the change</a:t>
              </a:r>
            </a:p>
          </p:txBody>
        </p:sp>
        <p:sp>
          <p:nvSpPr>
            <p:cNvPr id="5" name="Freeform: Shape 4">
              <a:extLst>
                <a:ext uri="{FF2B5EF4-FFF2-40B4-BE49-F238E27FC236}">
                  <a16:creationId xmlns:a16="http://schemas.microsoft.com/office/drawing/2014/main" id="{D2AF747C-56F8-4BB3-8F43-B7ADB8D3C3D9}"/>
                </a:ext>
              </a:extLst>
            </p:cNvPr>
            <p:cNvSpPr/>
            <p:nvPr/>
          </p:nvSpPr>
          <p:spPr>
            <a:xfrm>
              <a:off x="457200" y="2735851"/>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kern="1200" dirty="0"/>
                <a:t>The organizational context for the change</a:t>
              </a:r>
            </a:p>
          </p:txBody>
        </p:sp>
        <p:sp>
          <p:nvSpPr>
            <p:cNvPr id="6" name="Freeform: Shape 5">
              <a:extLst>
                <a:ext uri="{FF2B5EF4-FFF2-40B4-BE49-F238E27FC236}">
                  <a16:creationId xmlns:a16="http://schemas.microsoft.com/office/drawing/2014/main" id="{F03798FF-71BD-4336-B2E1-9D097C6AE734}"/>
                </a:ext>
              </a:extLst>
            </p:cNvPr>
            <p:cNvSpPr/>
            <p:nvPr/>
          </p:nvSpPr>
          <p:spPr>
            <a:xfrm>
              <a:off x="457200" y="3868813"/>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kern="1200" dirty="0"/>
                <a:t>An employee’s personal situation</a:t>
              </a:r>
            </a:p>
          </p:txBody>
        </p:sp>
        <p:sp>
          <p:nvSpPr>
            <p:cNvPr id="7" name="Freeform: Shape 6">
              <a:extLst>
                <a:ext uri="{FF2B5EF4-FFF2-40B4-BE49-F238E27FC236}">
                  <a16:creationId xmlns:a16="http://schemas.microsoft.com/office/drawing/2014/main" id="{D926242E-F3EA-4E72-A24C-6D0725CD89C2}"/>
                </a:ext>
              </a:extLst>
            </p:cNvPr>
            <p:cNvSpPr/>
            <p:nvPr/>
          </p:nvSpPr>
          <p:spPr>
            <a:xfrm>
              <a:off x="457200" y="5001775"/>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kern="1200" dirty="0"/>
                <a:t>What motivates the person as an individual?</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3110B5E-5419-490F-BAFB-025F89C89CD3}"/>
              </a:ext>
            </a:extLst>
          </p:cNvPr>
          <p:cNvSpPr>
            <a:spLocks noGrp="1"/>
          </p:cNvSpPr>
          <p:nvPr>
            <p:ph sz="quarter" idx="11"/>
          </p:nvPr>
        </p:nvSpPr>
        <p:spPr/>
        <p:txBody>
          <a:bodyPr/>
          <a:lstStyle/>
          <a:p>
            <a:endParaRPr lang="en-US"/>
          </a:p>
        </p:txBody>
      </p:sp>
      <p:sp>
        <p:nvSpPr>
          <p:cNvPr id="13314" name="Title 6"/>
          <p:cNvSpPr>
            <a:spLocks noGrp="1"/>
          </p:cNvSpPr>
          <p:nvPr>
            <p:ph type="title"/>
          </p:nvPr>
        </p:nvSpPr>
        <p:spPr/>
        <p:txBody>
          <a:bodyPr/>
          <a:lstStyle/>
          <a:p>
            <a:pPr eaLnBrk="1" hangingPunct="1"/>
            <a:r>
              <a:rPr lang="en-US" dirty="0"/>
              <a:t>Building Support</a:t>
            </a:r>
            <a:endParaRPr lang="en-CA" dirty="0"/>
          </a:p>
        </p:txBody>
      </p:sp>
      <p:grpSp>
        <p:nvGrpSpPr>
          <p:cNvPr id="2" name="Group 1">
            <a:extLst>
              <a:ext uri="{FF2B5EF4-FFF2-40B4-BE49-F238E27FC236}">
                <a16:creationId xmlns:a16="http://schemas.microsoft.com/office/drawing/2014/main" id="{9E23A75D-F612-4351-88D7-B02CA78DE2D5}"/>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FA1DE2C6-6305-472F-A55F-B33B334B95C2}"/>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B5DF855-828F-44C7-A7AA-3C598FCF3B99}"/>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Executive sponsorship</a:t>
              </a:r>
            </a:p>
          </p:txBody>
        </p:sp>
        <p:sp>
          <p:nvSpPr>
            <p:cNvPr id="6" name="Arrow: Right 5">
              <a:extLst>
                <a:ext uri="{FF2B5EF4-FFF2-40B4-BE49-F238E27FC236}">
                  <a16:creationId xmlns:a16="http://schemas.microsoft.com/office/drawing/2014/main" id="{9B412B5E-75B1-4385-A19B-AE0260514F29}"/>
                </a:ext>
              </a:extLst>
            </p:cNvPr>
            <p:cNvSpPr/>
            <p:nvPr/>
          </p:nvSpPr>
          <p:spPr>
            <a:xfrm>
              <a:off x="6023078" y="3155999"/>
              <a:ext cx="265693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25C68A3-0D9A-42FA-9470-7AD93073118A}"/>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Coaching by managers and supervisors</a:t>
              </a:r>
            </a:p>
          </p:txBody>
        </p:sp>
        <p:sp>
          <p:nvSpPr>
            <p:cNvPr id="8" name="Arrow: Right 7">
              <a:extLst>
                <a:ext uri="{FF2B5EF4-FFF2-40B4-BE49-F238E27FC236}">
                  <a16:creationId xmlns:a16="http://schemas.microsoft.com/office/drawing/2014/main" id="{3BE06446-53B4-4B0B-95B4-C989A4252F49}"/>
                </a:ext>
              </a:extLst>
            </p:cNvPr>
            <p:cNvSpPr/>
            <p:nvPr/>
          </p:nvSpPr>
          <p:spPr>
            <a:xfrm>
              <a:off x="6023078" y="4711799"/>
              <a:ext cx="265693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672A398-CF81-46A9-8ABB-BA38AB5B6C8A}"/>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Ready access to business information</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WIFM is short for the question:</a:t>
            </a:r>
          </a:p>
          <a:p>
            <a:pPr lvl="1">
              <a:lnSpc>
                <a:spcPct val="115000"/>
              </a:lnSpc>
              <a:spcBef>
                <a:spcPts val="0"/>
              </a:spcBef>
              <a:spcAft>
                <a:spcPts val="0"/>
              </a:spcAft>
              <a:buFont typeface="+mj-lt"/>
              <a:buAutoNum type="alphaLcParenR"/>
            </a:pPr>
            <a:r>
              <a:rPr lang="en-US" dirty="0">
                <a:ea typeface="Times New Roman"/>
                <a:cs typeface="Times New Roman"/>
              </a:rPr>
              <a:t>Who Initiates First Move</a:t>
            </a:r>
          </a:p>
          <a:p>
            <a:pPr lvl="1">
              <a:lnSpc>
                <a:spcPct val="115000"/>
              </a:lnSpc>
              <a:spcBef>
                <a:spcPts val="0"/>
              </a:spcBef>
              <a:spcAft>
                <a:spcPts val="0"/>
              </a:spcAft>
              <a:buFont typeface="+mj-lt"/>
              <a:buAutoNum type="alphaLcParenR"/>
            </a:pPr>
            <a:r>
              <a:rPr lang="en-US" dirty="0">
                <a:ea typeface="Times New Roman"/>
                <a:cs typeface="Times New Roman"/>
              </a:rPr>
              <a:t>What’s Indulgence For Me</a:t>
            </a:r>
          </a:p>
          <a:p>
            <a:pPr lvl="1">
              <a:lnSpc>
                <a:spcPct val="115000"/>
              </a:lnSpc>
              <a:spcBef>
                <a:spcPts val="0"/>
              </a:spcBef>
              <a:spcAft>
                <a:spcPts val="0"/>
              </a:spcAft>
              <a:buFont typeface="+mj-lt"/>
              <a:buAutoNum type="alphaLcParenR"/>
            </a:pPr>
            <a:r>
              <a:rPr lang="en-US" dirty="0">
                <a:ea typeface="Times New Roman"/>
                <a:cs typeface="Times New Roman"/>
              </a:rPr>
              <a:t>What’s In It For Me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that influence the WIFM?</a:t>
            </a:r>
          </a:p>
          <a:p>
            <a:pPr lvl="1">
              <a:lnSpc>
                <a:spcPct val="115000"/>
              </a:lnSpc>
              <a:spcBef>
                <a:spcPts val="0"/>
              </a:spcBef>
              <a:spcAft>
                <a:spcPts val="0"/>
              </a:spcAft>
              <a:buFont typeface="+mj-lt"/>
              <a:buAutoNum type="alphaLcParenR"/>
            </a:pPr>
            <a:r>
              <a:rPr lang="en-US" dirty="0">
                <a:ea typeface="Times New Roman"/>
                <a:cs typeface="Times New Roman"/>
              </a:rPr>
              <a:t>An employee’s personal situation</a:t>
            </a:r>
          </a:p>
          <a:p>
            <a:pPr lvl="1">
              <a:lnSpc>
                <a:spcPct val="115000"/>
              </a:lnSpc>
              <a:spcBef>
                <a:spcPts val="0"/>
              </a:spcBef>
              <a:spcAft>
                <a:spcPts val="0"/>
              </a:spcAft>
              <a:buFont typeface="+mj-lt"/>
              <a:buAutoNum type="alphaLcParenR"/>
            </a:pPr>
            <a:r>
              <a:rPr lang="en-US" dirty="0">
                <a:ea typeface="Times New Roman"/>
                <a:cs typeface="Times New Roman"/>
              </a:rPr>
              <a:t>What motivates the person as an individual</a:t>
            </a:r>
          </a:p>
          <a:p>
            <a:pPr lvl="1">
              <a:lnSpc>
                <a:spcPct val="115000"/>
              </a:lnSpc>
              <a:spcBef>
                <a:spcPts val="0"/>
              </a:spcBef>
              <a:spcAft>
                <a:spcPts val="0"/>
              </a:spcAft>
              <a:buFont typeface="+mj-lt"/>
              <a:buAutoNum type="alphaLcParenR"/>
            </a:pPr>
            <a:r>
              <a:rPr lang="en-US" dirty="0">
                <a:ea typeface="Times New Roman"/>
                <a:cs typeface="Times New Roman"/>
              </a:rPr>
              <a:t>The nature of the change</a:t>
            </a:r>
          </a:p>
          <a:p>
            <a:pPr lvl="1">
              <a:lnSpc>
                <a:spcPct val="115000"/>
              </a:lnSpc>
              <a:spcBef>
                <a:spcPts val="0"/>
              </a:spcBef>
              <a:spcAft>
                <a:spcPts val="1000"/>
              </a:spcAft>
              <a:buFont typeface="+mj-lt"/>
              <a:buAutoNum type="alphaLcParenR"/>
            </a:pPr>
            <a:r>
              <a:rPr lang="en-US" dirty="0">
                <a:ea typeface="Times New Roman"/>
                <a:cs typeface="Times New Roman"/>
              </a:rPr>
              <a:t>The skills of the employee</a:t>
            </a:r>
          </a:p>
          <a:p>
            <a:endParaRPr lang="en-US" dirty="0"/>
          </a:p>
        </p:txBody>
      </p:sp>
    </p:spTree>
    <p:extLst>
      <p:ext uri="{BB962C8B-B14F-4D97-AF65-F5344CB8AC3E}">
        <p14:creationId xmlns:p14="http://schemas.microsoft.com/office/powerpoint/2010/main" val="1273514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Communicators should:</a:t>
            </a:r>
          </a:p>
          <a:p>
            <a:pPr lvl="1">
              <a:lnSpc>
                <a:spcPct val="115000"/>
              </a:lnSpc>
              <a:spcBef>
                <a:spcPts val="0"/>
              </a:spcBef>
              <a:spcAft>
                <a:spcPts val="0"/>
              </a:spcAft>
              <a:buFont typeface="+mj-lt"/>
              <a:buAutoNum type="alphaLcParenR"/>
            </a:pPr>
            <a:r>
              <a:rPr lang="en-US" dirty="0">
                <a:ea typeface="Times New Roman"/>
                <a:cs typeface="Times New Roman"/>
              </a:rPr>
              <a:t>Identify and segment audience groups</a:t>
            </a:r>
          </a:p>
          <a:p>
            <a:pPr lvl="1">
              <a:lnSpc>
                <a:spcPct val="115000"/>
              </a:lnSpc>
              <a:spcBef>
                <a:spcPts val="0"/>
              </a:spcBef>
              <a:spcAft>
                <a:spcPts val="0"/>
              </a:spcAft>
              <a:buFont typeface="+mj-lt"/>
              <a:buAutoNum type="alphaLcParenR"/>
            </a:pPr>
            <a:r>
              <a:rPr lang="en-US" dirty="0">
                <a:ea typeface="Times New Roman"/>
                <a:cs typeface="Times New Roman"/>
              </a:rPr>
              <a:t>Craft messages appropriate for each audience</a:t>
            </a:r>
          </a:p>
          <a:p>
            <a:pPr lvl="1">
              <a:lnSpc>
                <a:spcPct val="115000"/>
              </a:lnSpc>
              <a:spcBef>
                <a:spcPts val="0"/>
              </a:spcBef>
              <a:spcAft>
                <a:spcPts val="0"/>
              </a:spcAft>
              <a:buFont typeface="+mj-lt"/>
              <a:buAutoNum type="alphaLcParenR"/>
            </a:pPr>
            <a:r>
              <a:rPr lang="en-US" dirty="0">
                <a:ea typeface="Times New Roman"/>
                <a:cs typeface="Times New Roman"/>
              </a:rPr>
              <a:t>Determine the most effective packaging, timing, and methods for communicating</a:t>
            </a:r>
          </a:p>
          <a:p>
            <a:pPr lvl="1">
              <a:lnSpc>
                <a:spcPct val="115000"/>
              </a:lnSpc>
              <a:spcBef>
                <a:spcPts val="0"/>
              </a:spcBef>
              <a:spcAft>
                <a:spcPts val="1000"/>
              </a:spcAft>
              <a:buFont typeface="+mj-lt"/>
              <a:buAutoNum type="alphaLcParenR"/>
            </a:pPr>
            <a:r>
              <a:rPr lang="en-US" dirty="0">
                <a:ea typeface="Times New Roman"/>
                <a:cs typeface="Times New Roman"/>
              </a:rPr>
              <a:t>Do all of the above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the analysis that allows the change management team members to pinpoint positive elements and benefits that will be crafted later into communications?</a:t>
            </a:r>
          </a:p>
          <a:p>
            <a:pPr lvl="1">
              <a:lnSpc>
                <a:spcPct val="115000"/>
              </a:lnSpc>
              <a:spcBef>
                <a:spcPts val="0"/>
              </a:spcBef>
              <a:spcAft>
                <a:spcPts val="0"/>
              </a:spcAft>
              <a:buFont typeface="+mj-lt"/>
              <a:buAutoNum type="alphaLcParenR"/>
            </a:pPr>
            <a:r>
              <a:rPr lang="en-US" dirty="0">
                <a:ea typeface="Times New Roman"/>
                <a:cs typeface="Times New Roman"/>
              </a:rPr>
              <a:t>SWOT</a:t>
            </a:r>
          </a:p>
          <a:p>
            <a:pPr lvl="1">
              <a:lnSpc>
                <a:spcPct val="115000"/>
              </a:lnSpc>
              <a:spcBef>
                <a:spcPts val="0"/>
              </a:spcBef>
              <a:spcAft>
                <a:spcPts val="0"/>
              </a:spcAft>
              <a:buFont typeface="+mj-lt"/>
              <a:buAutoNum type="alphaLcParenR"/>
            </a:pPr>
            <a:r>
              <a:rPr lang="en-US" dirty="0">
                <a:ea typeface="Times New Roman"/>
                <a:cs typeface="Times New Roman"/>
              </a:rPr>
              <a:t>SWEET</a:t>
            </a:r>
          </a:p>
          <a:p>
            <a:pPr lvl="1">
              <a:lnSpc>
                <a:spcPct val="115000"/>
              </a:lnSpc>
              <a:spcBef>
                <a:spcPts val="0"/>
              </a:spcBef>
              <a:spcAft>
                <a:spcPts val="0"/>
              </a:spcAft>
              <a:buFont typeface="+mj-lt"/>
              <a:buAutoNum type="alphaLcParenR"/>
            </a:pPr>
            <a:r>
              <a:rPr lang="en-US" dirty="0">
                <a:ea typeface="Times New Roman"/>
                <a:cs typeface="Times New Roman"/>
              </a:rPr>
              <a:t>SWEAT</a:t>
            </a:r>
          </a:p>
          <a:p>
            <a:pPr lvl="1">
              <a:lnSpc>
                <a:spcPct val="115000"/>
              </a:lnSpc>
              <a:spcBef>
                <a:spcPts val="0"/>
              </a:spcBef>
              <a:spcAft>
                <a:spcPts val="1000"/>
              </a:spcAft>
              <a:buFont typeface="+mj-lt"/>
              <a:buAutoNum type="alphaLcParenR"/>
            </a:pPr>
            <a:r>
              <a:rPr lang="en-US" dirty="0">
                <a:ea typeface="Times New Roman"/>
                <a:cs typeface="Times New Roman"/>
              </a:rPr>
              <a:t>SWAT</a:t>
            </a:r>
          </a:p>
          <a:p>
            <a:endParaRPr lang="en-US" dirty="0"/>
          </a:p>
        </p:txBody>
      </p:sp>
    </p:spTree>
    <p:extLst>
      <p:ext uri="{BB962C8B-B14F-4D97-AF65-F5344CB8AC3E}">
        <p14:creationId xmlns:p14="http://schemas.microsoft.com/office/powerpoint/2010/main" val="490534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WIFM is short for the question:</a:t>
            </a:r>
          </a:p>
          <a:p>
            <a:pPr lvl="1">
              <a:lnSpc>
                <a:spcPct val="115000"/>
              </a:lnSpc>
              <a:spcBef>
                <a:spcPts val="0"/>
              </a:spcBef>
              <a:spcAft>
                <a:spcPts val="0"/>
              </a:spcAft>
              <a:buFont typeface="+mj-lt"/>
              <a:buAutoNum type="alphaLcParenR"/>
            </a:pPr>
            <a:r>
              <a:rPr lang="en-US" dirty="0">
                <a:ea typeface="Times New Roman"/>
                <a:cs typeface="Times New Roman"/>
              </a:rPr>
              <a:t>Who Initiates First Move</a:t>
            </a:r>
          </a:p>
          <a:p>
            <a:pPr lvl="1">
              <a:lnSpc>
                <a:spcPct val="115000"/>
              </a:lnSpc>
              <a:spcBef>
                <a:spcPts val="0"/>
              </a:spcBef>
              <a:spcAft>
                <a:spcPts val="0"/>
              </a:spcAft>
              <a:buFont typeface="+mj-lt"/>
              <a:buAutoNum type="alphaLcParenR"/>
            </a:pPr>
            <a:r>
              <a:rPr lang="en-US" dirty="0">
                <a:ea typeface="Times New Roman"/>
                <a:cs typeface="Times New Roman"/>
              </a:rPr>
              <a:t>What’s Indulgence For 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What’s In It For 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that influence the WIFM?</a:t>
            </a:r>
          </a:p>
          <a:p>
            <a:pPr lvl="1">
              <a:lnSpc>
                <a:spcPct val="115000"/>
              </a:lnSpc>
              <a:spcBef>
                <a:spcPts val="0"/>
              </a:spcBef>
              <a:spcAft>
                <a:spcPts val="0"/>
              </a:spcAft>
              <a:buFont typeface="+mj-lt"/>
              <a:buAutoNum type="alphaLcParenR"/>
            </a:pPr>
            <a:r>
              <a:rPr lang="en-US" dirty="0">
                <a:ea typeface="Times New Roman"/>
                <a:cs typeface="Times New Roman"/>
              </a:rPr>
              <a:t>An employee’s personal situation</a:t>
            </a:r>
          </a:p>
          <a:p>
            <a:pPr lvl="1">
              <a:lnSpc>
                <a:spcPct val="115000"/>
              </a:lnSpc>
              <a:spcBef>
                <a:spcPts val="0"/>
              </a:spcBef>
              <a:spcAft>
                <a:spcPts val="0"/>
              </a:spcAft>
              <a:buFont typeface="+mj-lt"/>
              <a:buAutoNum type="alphaLcParenR"/>
            </a:pPr>
            <a:r>
              <a:rPr lang="en-US" dirty="0">
                <a:ea typeface="Times New Roman"/>
                <a:cs typeface="Times New Roman"/>
              </a:rPr>
              <a:t>What motivates the person as an individual</a:t>
            </a:r>
          </a:p>
          <a:p>
            <a:pPr lvl="1">
              <a:lnSpc>
                <a:spcPct val="115000"/>
              </a:lnSpc>
              <a:spcBef>
                <a:spcPts val="0"/>
              </a:spcBef>
              <a:spcAft>
                <a:spcPts val="0"/>
              </a:spcAft>
              <a:buFont typeface="+mj-lt"/>
              <a:buAutoNum type="alphaLcParenR"/>
            </a:pPr>
            <a:r>
              <a:rPr lang="en-US" dirty="0">
                <a:ea typeface="Times New Roman"/>
                <a:cs typeface="Times New Roman"/>
              </a:rPr>
              <a:t>The nature of the change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skills of the employee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1488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3912529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Communicators should:</a:t>
            </a:r>
          </a:p>
          <a:p>
            <a:pPr lvl="1">
              <a:lnSpc>
                <a:spcPct val="115000"/>
              </a:lnSpc>
              <a:spcBef>
                <a:spcPts val="0"/>
              </a:spcBef>
              <a:spcAft>
                <a:spcPts val="0"/>
              </a:spcAft>
              <a:buFont typeface="+mj-lt"/>
              <a:buAutoNum type="alphaLcParenR"/>
            </a:pPr>
            <a:r>
              <a:rPr lang="en-US" dirty="0">
                <a:ea typeface="Times New Roman"/>
                <a:cs typeface="Times New Roman"/>
              </a:rPr>
              <a:t>Identify and segment audience groups</a:t>
            </a:r>
          </a:p>
          <a:p>
            <a:pPr lvl="1">
              <a:lnSpc>
                <a:spcPct val="115000"/>
              </a:lnSpc>
              <a:spcBef>
                <a:spcPts val="0"/>
              </a:spcBef>
              <a:spcAft>
                <a:spcPts val="0"/>
              </a:spcAft>
              <a:buFont typeface="+mj-lt"/>
              <a:buAutoNum type="alphaLcParenR"/>
            </a:pPr>
            <a:r>
              <a:rPr lang="en-US" dirty="0">
                <a:ea typeface="Times New Roman"/>
                <a:cs typeface="Times New Roman"/>
              </a:rPr>
              <a:t>Craft messages appropriate for each audience</a:t>
            </a:r>
          </a:p>
          <a:p>
            <a:pPr lvl="1">
              <a:lnSpc>
                <a:spcPct val="115000"/>
              </a:lnSpc>
              <a:spcBef>
                <a:spcPts val="0"/>
              </a:spcBef>
              <a:spcAft>
                <a:spcPts val="0"/>
              </a:spcAft>
              <a:buFont typeface="+mj-lt"/>
              <a:buAutoNum type="alphaLcParenR"/>
            </a:pPr>
            <a:r>
              <a:rPr lang="en-US" dirty="0">
                <a:ea typeface="Times New Roman"/>
                <a:cs typeface="Times New Roman"/>
              </a:rPr>
              <a:t>Determine the most effective packaging, timing, and methods for communicating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Do all of the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the </a:t>
            </a:r>
            <a:r>
              <a:rPr lang="en-US" dirty="0">
                <a:solidFill>
                  <a:srgbClr val="000000"/>
                </a:solidFill>
                <a:ea typeface="Times New Roman"/>
                <a:cs typeface="Times New Roman"/>
              </a:rPr>
              <a:t>analysis that allows the change management team members to pinpoint positive elements and benefits that will be crafted later into communications?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SWOT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SWEET</a:t>
            </a:r>
          </a:p>
          <a:p>
            <a:pPr lvl="1">
              <a:lnSpc>
                <a:spcPct val="115000"/>
              </a:lnSpc>
              <a:spcBef>
                <a:spcPts val="0"/>
              </a:spcBef>
              <a:spcAft>
                <a:spcPts val="0"/>
              </a:spcAft>
              <a:buFont typeface="+mj-lt"/>
              <a:buAutoNum type="alphaLcParenR"/>
            </a:pPr>
            <a:r>
              <a:rPr lang="en-US" dirty="0">
                <a:ea typeface="Times New Roman"/>
                <a:cs typeface="Times New Roman"/>
              </a:rPr>
              <a:t>SWEAT</a:t>
            </a:r>
          </a:p>
          <a:p>
            <a:pPr lvl="1">
              <a:lnSpc>
                <a:spcPct val="115000"/>
              </a:lnSpc>
              <a:spcBef>
                <a:spcPts val="0"/>
              </a:spcBef>
              <a:spcAft>
                <a:spcPts val="1000"/>
              </a:spcAft>
              <a:buFont typeface="+mj-lt"/>
              <a:buAutoNum type="alphaLcParenR"/>
            </a:pPr>
            <a:r>
              <a:rPr lang="en-US" dirty="0">
                <a:ea typeface="Times New Roman"/>
                <a:cs typeface="Times New Roman"/>
              </a:rPr>
              <a:t>SWAT</a:t>
            </a:r>
          </a:p>
          <a:p>
            <a:endParaRPr lang="en-US" dirty="0"/>
          </a:p>
        </p:txBody>
      </p:sp>
    </p:spTree>
    <p:extLst>
      <p:ext uri="{BB962C8B-B14F-4D97-AF65-F5344CB8AC3E}">
        <p14:creationId xmlns:p14="http://schemas.microsoft.com/office/powerpoint/2010/main" val="4086814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pPr eaLnBrk="1" hangingPunct="1"/>
            <a:r>
              <a:rPr lang="en-US" sz="2800" dirty="0"/>
              <a:t>Module Four: Understanding Change</a:t>
            </a:r>
            <a:endParaRPr lang="en-CA" sz="2800" dirty="0"/>
          </a:p>
        </p:txBody>
      </p:sp>
      <p:sp>
        <p:nvSpPr>
          <p:cNvPr id="14340"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i="1" dirty="0">
                <a:cs typeface="Times New Roman" pitchFamily="18" charset="0"/>
              </a:rPr>
              <a:t>They must often change, who would be constant in happiness or wisdom. </a:t>
            </a:r>
          </a:p>
          <a:p>
            <a:pPr algn="ctr">
              <a:lnSpc>
                <a:spcPct val="115000"/>
              </a:lnSpc>
              <a:spcBef>
                <a:spcPct val="0"/>
              </a:spcBef>
              <a:spcAft>
                <a:spcPts val="1000"/>
              </a:spcAft>
            </a:pPr>
            <a:r>
              <a:rPr lang="en-US" b="1" i="1" dirty="0">
                <a:cs typeface="Times New Roman" pitchFamily="18" charset="0"/>
              </a:rPr>
              <a:t>Confucius</a:t>
            </a:r>
          </a:p>
          <a:p>
            <a:pPr eaLnBrk="1" hangingPunct="1"/>
            <a:endParaRPr lang="en-CA" i="1" dirty="0"/>
          </a:p>
        </p:txBody>
      </p:sp>
      <p:sp>
        <p:nvSpPr>
          <p:cNvPr id="14339" name="Content Placeholder 4"/>
          <p:cNvSpPr>
            <a:spLocks noGrp="1"/>
          </p:cNvSpPr>
          <p:nvPr>
            <p:ph type="body" sz="quarter" idx="11"/>
          </p:nvPr>
        </p:nvSpPr>
        <p:spPr/>
        <p:txBody>
          <a:bodyPr/>
          <a:lstStyle/>
          <a:p>
            <a:pPr marL="0" indent="0">
              <a:buFont typeface="Arial" charset="0"/>
              <a:buNone/>
            </a:pPr>
            <a:r>
              <a:rPr lang="en-US" sz="2800" dirty="0"/>
              <a:t>Change is constant and will always occur, and understanding its components on an individual level can help us relate it to an organizational level. Change is important to understand, as it affects many facets of an organization. Its effect on the individual is of great importance as it will filter through and influence all levels of the organization. </a:t>
            </a:r>
            <a:endParaRPr lang="en-CA"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CE35FFA-238F-4545-A25C-0E950CE1C23E}"/>
              </a:ext>
            </a:extLst>
          </p:cNvPr>
          <p:cNvSpPr>
            <a:spLocks noGrp="1"/>
          </p:cNvSpPr>
          <p:nvPr>
            <p:ph sz="quarter" idx="11"/>
          </p:nvPr>
        </p:nvSpPr>
        <p:spPr/>
        <p:txBody>
          <a:bodyPr/>
          <a:lstStyle/>
          <a:p>
            <a:endParaRPr lang="en-US"/>
          </a:p>
        </p:txBody>
      </p:sp>
      <p:sp>
        <p:nvSpPr>
          <p:cNvPr id="15362" name="Title 4"/>
          <p:cNvSpPr>
            <a:spLocks noGrp="1"/>
          </p:cNvSpPr>
          <p:nvPr>
            <p:ph type="title"/>
          </p:nvPr>
        </p:nvSpPr>
        <p:spPr/>
        <p:txBody>
          <a:bodyPr/>
          <a:lstStyle/>
          <a:p>
            <a:r>
              <a:rPr lang="en-US" dirty="0"/>
              <a:t>Influences on Change</a:t>
            </a:r>
          </a:p>
        </p:txBody>
      </p:sp>
      <p:grpSp>
        <p:nvGrpSpPr>
          <p:cNvPr id="2" name="Group 1">
            <a:extLst>
              <a:ext uri="{FF2B5EF4-FFF2-40B4-BE49-F238E27FC236}">
                <a16:creationId xmlns:a16="http://schemas.microsoft.com/office/drawing/2014/main" id="{6F168DA5-D0D3-4D86-9565-4891D0725357}"/>
              </a:ext>
            </a:extLst>
          </p:cNvPr>
          <p:cNvGrpSpPr/>
          <p:nvPr/>
        </p:nvGrpSpPr>
        <p:grpSpPr>
          <a:xfrm>
            <a:off x="457200" y="1781931"/>
            <a:ext cx="8229599" cy="4162500"/>
            <a:chOff x="457200" y="1781931"/>
            <a:chExt cx="8229599" cy="4162500"/>
          </a:xfrm>
        </p:grpSpPr>
        <p:sp>
          <p:nvSpPr>
            <p:cNvPr id="3" name="Freeform: Shape 2">
              <a:extLst>
                <a:ext uri="{FF2B5EF4-FFF2-40B4-BE49-F238E27FC236}">
                  <a16:creationId xmlns:a16="http://schemas.microsoft.com/office/drawing/2014/main" id="{1EB5884D-1C0E-4FDD-84F4-5E0D1D702938}"/>
                </a:ext>
              </a:extLst>
            </p:cNvPr>
            <p:cNvSpPr/>
            <p:nvPr/>
          </p:nvSpPr>
          <p:spPr>
            <a:xfrm>
              <a:off x="457200" y="2422956"/>
              <a:ext cx="2057400" cy="732600"/>
            </a:xfrm>
            <a:custGeom>
              <a:avLst/>
              <a:gdLst>
                <a:gd name="connsiteX0" fmla="*/ 0 w 2057400"/>
                <a:gd name="connsiteY0" fmla="*/ 0 h 732600"/>
                <a:gd name="connsiteX1" fmla="*/ 2057400 w 2057400"/>
                <a:gd name="connsiteY1" fmla="*/ 0 h 732600"/>
                <a:gd name="connsiteX2" fmla="*/ 2057400 w 2057400"/>
                <a:gd name="connsiteY2" fmla="*/ 732600 h 732600"/>
                <a:gd name="connsiteX3" fmla="*/ 0 w 2057400"/>
                <a:gd name="connsiteY3" fmla="*/ 732600 h 732600"/>
                <a:gd name="connsiteX4" fmla="*/ 0 w 2057400"/>
                <a:gd name="connsiteY4" fmla="*/ 0 h 73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732600">
                  <a:moveTo>
                    <a:pt x="0" y="0"/>
                  </a:moveTo>
                  <a:lnTo>
                    <a:pt x="2057400" y="0"/>
                  </a:lnTo>
                  <a:lnTo>
                    <a:pt x="2057400" y="732600"/>
                  </a:lnTo>
                  <a:lnTo>
                    <a:pt x="0" y="732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External</a:t>
              </a:r>
            </a:p>
          </p:txBody>
        </p:sp>
        <p:sp>
          <p:nvSpPr>
            <p:cNvPr id="4" name="Left Brace 3">
              <a:extLst>
                <a:ext uri="{FF2B5EF4-FFF2-40B4-BE49-F238E27FC236}">
                  <a16:creationId xmlns:a16="http://schemas.microsoft.com/office/drawing/2014/main" id="{2E9B128B-9F3C-49CE-985F-3081F18EF8A5}"/>
                </a:ext>
              </a:extLst>
            </p:cNvPr>
            <p:cNvSpPr/>
            <p:nvPr/>
          </p:nvSpPr>
          <p:spPr>
            <a:xfrm>
              <a:off x="2514599" y="1781931"/>
              <a:ext cx="411480" cy="201465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A4FE35DF-A645-49A5-8BB1-24E3D1558488}"/>
                </a:ext>
              </a:extLst>
            </p:cNvPr>
            <p:cNvSpPr/>
            <p:nvPr/>
          </p:nvSpPr>
          <p:spPr>
            <a:xfrm>
              <a:off x="3090671" y="1781931"/>
              <a:ext cx="5596128" cy="2014650"/>
            </a:xfrm>
            <a:custGeom>
              <a:avLst/>
              <a:gdLst>
                <a:gd name="connsiteX0" fmla="*/ 0 w 5596128"/>
                <a:gd name="connsiteY0" fmla="*/ 0 h 2014650"/>
                <a:gd name="connsiteX1" fmla="*/ 5596128 w 5596128"/>
                <a:gd name="connsiteY1" fmla="*/ 0 h 2014650"/>
                <a:gd name="connsiteX2" fmla="*/ 5596128 w 5596128"/>
                <a:gd name="connsiteY2" fmla="*/ 2014650 h 2014650"/>
                <a:gd name="connsiteX3" fmla="*/ 0 w 5596128"/>
                <a:gd name="connsiteY3" fmla="*/ 2014650 h 2014650"/>
                <a:gd name="connsiteX4" fmla="*/ 0 w 5596128"/>
                <a:gd name="connsiteY4" fmla="*/ 0 h 20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2014650">
                  <a:moveTo>
                    <a:pt x="0" y="0"/>
                  </a:moveTo>
                  <a:lnTo>
                    <a:pt x="5596128" y="0"/>
                  </a:lnTo>
                  <a:lnTo>
                    <a:pt x="5596128" y="2014650"/>
                  </a:lnTo>
                  <a:lnTo>
                    <a:pt x="0" y="20146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Politics, culture, economy, and societal changes</a:t>
              </a:r>
            </a:p>
          </p:txBody>
        </p:sp>
        <p:sp>
          <p:nvSpPr>
            <p:cNvPr id="7" name="Freeform: Shape 6">
              <a:extLst>
                <a:ext uri="{FF2B5EF4-FFF2-40B4-BE49-F238E27FC236}">
                  <a16:creationId xmlns:a16="http://schemas.microsoft.com/office/drawing/2014/main" id="{599E0BC3-5D98-43F2-A392-9C213511C7F0}"/>
                </a:ext>
              </a:extLst>
            </p:cNvPr>
            <p:cNvSpPr/>
            <p:nvPr/>
          </p:nvSpPr>
          <p:spPr>
            <a:xfrm>
              <a:off x="457200" y="4570806"/>
              <a:ext cx="2057400" cy="732600"/>
            </a:xfrm>
            <a:custGeom>
              <a:avLst/>
              <a:gdLst>
                <a:gd name="connsiteX0" fmla="*/ 0 w 2057400"/>
                <a:gd name="connsiteY0" fmla="*/ 0 h 732600"/>
                <a:gd name="connsiteX1" fmla="*/ 2057400 w 2057400"/>
                <a:gd name="connsiteY1" fmla="*/ 0 h 732600"/>
                <a:gd name="connsiteX2" fmla="*/ 2057400 w 2057400"/>
                <a:gd name="connsiteY2" fmla="*/ 732600 h 732600"/>
                <a:gd name="connsiteX3" fmla="*/ 0 w 2057400"/>
                <a:gd name="connsiteY3" fmla="*/ 732600 h 732600"/>
                <a:gd name="connsiteX4" fmla="*/ 0 w 2057400"/>
                <a:gd name="connsiteY4" fmla="*/ 0 h 73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732600">
                  <a:moveTo>
                    <a:pt x="0" y="0"/>
                  </a:moveTo>
                  <a:lnTo>
                    <a:pt x="2057400" y="0"/>
                  </a:lnTo>
                  <a:lnTo>
                    <a:pt x="2057400" y="732600"/>
                  </a:lnTo>
                  <a:lnTo>
                    <a:pt x="0" y="732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93980" rIns="263144" bIns="93980" numCol="1" spcCol="1270" anchor="ctr" anchorCtr="0">
              <a:noAutofit/>
            </a:bodyPr>
            <a:lstStyle/>
            <a:p>
              <a:pPr marL="0" lvl="0" indent="0" algn="r" defTabSz="1644650">
                <a:lnSpc>
                  <a:spcPct val="90000"/>
                </a:lnSpc>
                <a:spcBef>
                  <a:spcPct val="0"/>
                </a:spcBef>
                <a:spcAft>
                  <a:spcPct val="35000"/>
                </a:spcAft>
                <a:buNone/>
              </a:pPr>
              <a:r>
                <a:rPr lang="en-US" sz="3700" kern="1200" dirty="0"/>
                <a:t>Internal</a:t>
              </a:r>
            </a:p>
          </p:txBody>
        </p:sp>
        <p:sp>
          <p:nvSpPr>
            <p:cNvPr id="8" name="Left Brace 7">
              <a:extLst>
                <a:ext uri="{FF2B5EF4-FFF2-40B4-BE49-F238E27FC236}">
                  <a16:creationId xmlns:a16="http://schemas.microsoft.com/office/drawing/2014/main" id="{D6EFFC33-DCA3-447E-A051-10341AD9FFF4}"/>
                </a:ext>
              </a:extLst>
            </p:cNvPr>
            <p:cNvSpPr/>
            <p:nvPr/>
          </p:nvSpPr>
          <p:spPr>
            <a:xfrm>
              <a:off x="2514599" y="3929781"/>
              <a:ext cx="411480" cy="201465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2CBF6B2B-962F-4A65-AAD3-4461954DC14A}"/>
                </a:ext>
              </a:extLst>
            </p:cNvPr>
            <p:cNvSpPr/>
            <p:nvPr/>
          </p:nvSpPr>
          <p:spPr>
            <a:xfrm>
              <a:off x="3090671" y="3929781"/>
              <a:ext cx="5596128" cy="2014650"/>
            </a:xfrm>
            <a:custGeom>
              <a:avLst/>
              <a:gdLst>
                <a:gd name="connsiteX0" fmla="*/ 0 w 5596128"/>
                <a:gd name="connsiteY0" fmla="*/ 0 h 2014650"/>
                <a:gd name="connsiteX1" fmla="*/ 5596128 w 5596128"/>
                <a:gd name="connsiteY1" fmla="*/ 0 h 2014650"/>
                <a:gd name="connsiteX2" fmla="*/ 5596128 w 5596128"/>
                <a:gd name="connsiteY2" fmla="*/ 2014650 h 2014650"/>
                <a:gd name="connsiteX3" fmla="*/ 0 w 5596128"/>
                <a:gd name="connsiteY3" fmla="*/ 2014650 h 2014650"/>
                <a:gd name="connsiteX4" fmla="*/ 0 w 5596128"/>
                <a:gd name="connsiteY4" fmla="*/ 0 h 201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2014650">
                  <a:moveTo>
                    <a:pt x="0" y="0"/>
                  </a:moveTo>
                  <a:lnTo>
                    <a:pt x="5596128" y="0"/>
                  </a:lnTo>
                  <a:lnTo>
                    <a:pt x="5596128" y="2014650"/>
                  </a:lnTo>
                  <a:lnTo>
                    <a:pt x="0" y="20146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Employees, policies, and organization structure</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5562CE6-C518-4391-99F6-D693632FA8FF}"/>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Common Reactions to Change</a:t>
            </a:r>
          </a:p>
        </p:txBody>
      </p:sp>
      <p:grpSp>
        <p:nvGrpSpPr>
          <p:cNvPr id="2" name="Group 1">
            <a:extLst>
              <a:ext uri="{FF2B5EF4-FFF2-40B4-BE49-F238E27FC236}">
                <a16:creationId xmlns:a16="http://schemas.microsoft.com/office/drawing/2014/main" id="{D5B61E1B-FDA2-4514-8AAA-E7186953CA93}"/>
              </a:ext>
            </a:extLst>
          </p:cNvPr>
          <p:cNvGrpSpPr/>
          <p:nvPr/>
        </p:nvGrpSpPr>
        <p:grpSpPr>
          <a:xfrm>
            <a:off x="1646686" y="1600936"/>
            <a:ext cx="5850627" cy="4293494"/>
            <a:chOff x="1646686" y="1600936"/>
            <a:chExt cx="5850627" cy="4293494"/>
          </a:xfrm>
        </p:grpSpPr>
        <p:sp>
          <p:nvSpPr>
            <p:cNvPr id="3" name="Freeform: Shape 2">
              <a:extLst>
                <a:ext uri="{FF2B5EF4-FFF2-40B4-BE49-F238E27FC236}">
                  <a16:creationId xmlns:a16="http://schemas.microsoft.com/office/drawing/2014/main" id="{DF99690C-D8BB-406D-A87A-984DF505EE7C}"/>
                </a:ext>
              </a:extLst>
            </p:cNvPr>
            <p:cNvSpPr/>
            <p:nvPr/>
          </p:nvSpPr>
          <p:spPr>
            <a:xfrm>
              <a:off x="3483593" y="1600936"/>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b="1" kern="1200" dirty="0"/>
                <a:t>Denial</a:t>
              </a:r>
              <a:endParaRPr lang="en-US" sz="2800" kern="1200" dirty="0"/>
            </a:p>
          </p:txBody>
        </p:sp>
        <p:sp>
          <p:nvSpPr>
            <p:cNvPr id="4" name="Freeform: Shape 3">
              <a:extLst>
                <a:ext uri="{FF2B5EF4-FFF2-40B4-BE49-F238E27FC236}">
                  <a16:creationId xmlns:a16="http://schemas.microsoft.com/office/drawing/2014/main" id="{C6BFBE93-C7F7-4D8C-9787-298CDCAF9C6A}"/>
                </a:ext>
              </a:extLst>
            </p:cNvPr>
            <p:cNvSpPr/>
            <p:nvPr/>
          </p:nvSpPr>
          <p:spPr>
            <a:xfrm>
              <a:off x="2556711" y="2023590"/>
              <a:ext cx="3862868" cy="3862868"/>
            </a:xfrm>
            <a:custGeom>
              <a:avLst/>
              <a:gdLst/>
              <a:ahLst/>
              <a:cxnLst/>
              <a:rect l="0" t="0" r="0" b="0"/>
              <a:pathLst>
                <a:path>
                  <a:moveTo>
                    <a:pt x="3110773" y="401860"/>
                  </a:moveTo>
                  <a:arcTo wR="1931434" hR="1931434" stAng="18457987" swAng="1570723"/>
                </a:path>
              </a:pathLst>
            </a:custGeom>
            <a:noFill/>
          </p:spPr>
          <p:style>
            <a:lnRef idx="1">
              <a:schemeClr val="accent3">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0A1BAE49-B710-48D4-AED6-822BAB98E970}"/>
                </a:ext>
              </a:extLst>
            </p:cNvPr>
            <p:cNvSpPr/>
            <p:nvPr/>
          </p:nvSpPr>
          <p:spPr>
            <a:xfrm>
              <a:off x="5320500" y="3110657"/>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b="1" kern="1200" dirty="0"/>
                <a:t>Resistance</a:t>
              </a:r>
              <a:endParaRPr lang="en-US" sz="2800" kern="1200" dirty="0"/>
            </a:p>
          </p:txBody>
        </p:sp>
        <p:sp>
          <p:nvSpPr>
            <p:cNvPr id="7" name="Freeform: Shape 6">
              <a:extLst>
                <a:ext uri="{FF2B5EF4-FFF2-40B4-BE49-F238E27FC236}">
                  <a16:creationId xmlns:a16="http://schemas.microsoft.com/office/drawing/2014/main" id="{826B704E-4712-4493-B725-CB4136DF6287}"/>
                </a:ext>
              </a:extLst>
            </p:cNvPr>
            <p:cNvSpPr/>
            <p:nvPr/>
          </p:nvSpPr>
          <p:spPr>
            <a:xfrm>
              <a:off x="2606436" y="1916712"/>
              <a:ext cx="3862868" cy="3862868"/>
            </a:xfrm>
            <a:custGeom>
              <a:avLst/>
              <a:gdLst/>
              <a:ahLst/>
              <a:cxnLst/>
              <a:rect l="0" t="0" r="0" b="0"/>
              <a:pathLst>
                <a:path>
                  <a:moveTo>
                    <a:pt x="3848239" y="2168694"/>
                  </a:moveTo>
                  <a:arcTo wR="1931434" hR="1931434" stAng="423369" swAng="1476440"/>
                </a:path>
              </a:pathLst>
            </a:custGeom>
            <a:noFill/>
          </p:spPr>
          <p:style>
            <a:lnRef idx="1">
              <a:schemeClr val="accent3">
                <a:hueOff val="2812566"/>
                <a:satOff val="-4220"/>
                <a:lumOff val="-686"/>
                <a:alphaOff val="0"/>
              </a:schemeClr>
            </a:lnRef>
            <a:fillRef idx="0">
              <a:scrgbClr r="0" g="0" b="0"/>
            </a:fillRef>
            <a:effectRef idx="0">
              <a:scrgbClr r="0" g="0" b="0"/>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6C53EE13-B6BA-43C7-BFF6-78DCD504238F}"/>
                </a:ext>
              </a:extLst>
            </p:cNvPr>
            <p:cNvSpPr/>
            <p:nvPr/>
          </p:nvSpPr>
          <p:spPr>
            <a:xfrm>
              <a:off x="4716010" y="4869148"/>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b="1" kern="1200" dirty="0"/>
                <a:t>Anger</a:t>
              </a:r>
              <a:endParaRPr lang="en-US" sz="2800" kern="1200" dirty="0"/>
            </a:p>
          </p:txBody>
        </p:sp>
        <p:sp>
          <p:nvSpPr>
            <p:cNvPr id="9" name="Freeform: Shape 8">
              <a:extLst>
                <a:ext uri="{FF2B5EF4-FFF2-40B4-BE49-F238E27FC236}">
                  <a16:creationId xmlns:a16="http://schemas.microsoft.com/office/drawing/2014/main" id="{AB93163A-FC25-4C4F-8E41-B7C6675D219C}"/>
                </a:ext>
              </a:extLst>
            </p:cNvPr>
            <p:cNvSpPr/>
            <p:nvPr/>
          </p:nvSpPr>
          <p:spPr>
            <a:xfrm>
              <a:off x="2477281" y="1989793"/>
              <a:ext cx="3862868" cy="3862868"/>
            </a:xfrm>
            <a:custGeom>
              <a:avLst/>
              <a:gdLst/>
              <a:ahLst/>
              <a:cxnLst/>
              <a:rect l="0" t="0" r="0" b="0"/>
              <a:pathLst>
                <a:path>
                  <a:moveTo>
                    <a:pt x="2233161" y="3839154"/>
                  </a:moveTo>
                  <a:arcTo wR="1931434" hR="1931434" stAng="4860748" swAng="986982"/>
                </a:path>
              </a:pathLst>
            </a:custGeom>
            <a:noFill/>
          </p:spPr>
          <p:style>
            <a:lnRef idx="1">
              <a:schemeClr val="accent3">
                <a:hueOff val="5625132"/>
                <a:satOff val="-8440"/>
                <a:lumOff val="-1373"/>
                <a:alphaOff val="0"/>
              </a:schemeClr>
            </a:lnRef>
            <a:fillRef idx="0">
              <a:scrgbClr r="0" g="0" b="0"/>
            </a:fillRef>
            <a:effectRef idx="0">
              <a:scrgbClr r="0" g="0" b="0"/>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1E73A32F-0EAE-48A7-885F-79A563715A4E}"/>
                </a:ext>
              </a:extLst>
            </p:cNvPr>
            <p:cNvSpPr/>
            <p:nvPr/>
          </p:nvSpPr>
          <p:spPr>
            <a:xfrm>
              <a:off x="2179165" y="4869148"/>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b="1" kern="1200" dirty="0"/>
                <a:t>Indifference</a:t>
              </a:r>
              <a:endParaRPr lang="en-US" sz="2800" kern="1200" dirty="0"/>
            </a:p>
          </p:txBody>
        </p:sp>
        <p:sp>
          <p:nvSpPr>
            <p:cNvPr id="11" name="Freeform: Shape 10">
              <a:extLst>
                <a:ext uri="{FF2B5EF4-FFF2-40B4-BE49-F238E27FC236}">
                  <a16:creationId xmlns:a16="http://schemas.microsoft.com/office/drawing/2014/main" id="{1C7CD4D6-C9F0-4677-9259-B788774D9998}"/>
                </a:ext>
              </a:extLst>
            </p:cNvPr>
            <p:cNvSpPr/>
            <p:nvPr/>
          </p:nvSpPr>
          <p:spPr>
            <a:xfrm>
              <a:off x="2684938" y="2031562"/>
              <a:ext cx="3862868" cy="3862868"/>
            </a:xfrm>
            <a:custGeom>
              <a:avLst/>
              <a:gdLst/>
              <a:ahLst/>
              <a:cxnLst/>
              <a:rect l="0" t="0" r="0" b="0"/>
              <a:pathLst>
                <a:path>
                  <a:moveTo>
                    <a:pt x="221915" y="2830312"/>
                  </a:moveTo>
                  <a:arcTo wR="1931434" hR="1931434" stAng="9135854" swAng="1446339"/>
                </a:path>
              </a:pathLst>
            </a:custGeom>
            <a:noFill/>
          </p:spPr>
          <p:style>
            <a:lnRef idx="1">
              <a:schemeClr val="accent3">
                <a:hueOff val="8437698"/>
                <a:satOff val="-12660"/>
                <a:lumOff val="-2059"/>
                <a:alphaOff val="0"/>
              </a:schemeClr>
            </a:lnRef>
            <a:fillRef idx="0">
              <a:scrgbClr r="0" g="0" b="0"/>
            </a:fillRef>
            <a:effectRef idx="0">
              <a:scrgbClr r="0" g="0" b="0"/>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DDF0E4C7-3AC2-44BB-9C98-CF9F3D4B868B}"/>
                </a:ext>
              </a:extLst>
            </p:cNvPr>
            <p:cNvSpPr/>
            <p:nvPr/>
          </p:nvSpPr>
          <p:spPr>
            <a:xfrm>
              <a:off x="1646686" y="3110657"/>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b="1" kern="1200" dirty="0"/>
                <a:t>Acceptance</a:t>
              </a:r>
              <a:endParaRPr lang="en-US" sz="2800" kern="1200" dirty="0"/>
            </a:p>
          </p:txBody>
        </p:sp>
        <p:sp>
          <p:nvSpPr>
            <p:cNvPr id="13" name="Freeform: Shape 12">
              <a:extLst>
                <a:ext uri="{FF2B5EF4-FFF2-40B4-BE49-F238E27FC236}">
                  <a16:creationId xmlns:a16="http://schemas.microsoft.com/office/drawing/2014/main" id="{73211CD2-3E00-427D-A621-DB8F3EB19A2A}"/>
                </a:ext>
              </a:extLst>
            </p:cNvPr>
            <p:cNvSpPr/>
            <p:nvPr/>
          </p:nvSpPr>
          <p:spPr>
            <a:xfrm>
              <a:off x="2724420" y="2023590"/>
              <a:ext cx="3862868" cy="3862868"/>
            </a:xfrm>
            <a:custGeom>
              <a:avLst/>
              <a:gdLst/>
              <a:ahLst/>
              <a:cxnLst/>
              <a:rect l="0" t="0" r="0" b="0"/>
              <a:pathLst>
                <a:path>
                  <a:moveTo>
                    <a:pt x="198262" y="1079052"/>
                  </a:moveTo>
                  <a:arcTo wR="1931434" hR="1931434" stAng="12371290" swAng="1570723"/>
                </a:path>
              </a:pathLst>
            </a:custGeom>
            <a:noFill/>
          </p:spPr>
          <p:style>
            <a:lnRef idx="1">
              <a:schemeClr val="accent3">
                <a:hueOff val="11250264"/>
                <a:satOff val="-16880"/>
                <a:lumOff val="-2745"/>
                <a:alphaOff val="0"/>
              </a:schemeClr>
            </a:lnRef>
            <a:fillRef idx="0">
              <a:scrgbClr r="0" g="0" b="0"/>
            </a:fillRef>
            <a:effectRef idx="0">
              <a:scrgbClr r="0" g="0" b="0"/>
            </a:effectRef>
            <a:fontRef idx="minor">
              <a:schemeClr val="tx1">
                <a:hueOff val="0"/>
                <a:satOff val="0"/>
                <a:lumOff val="0"/>
                <a:alphaOff val="0"/>
              </a:schemeClr>
            </a:fontRef>
          </p:style>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3BE7358D-B68A-40EF-8F71-F36E00CB3F4E}"/>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normAutofit fontScale="90000"/>
          </a:bodyPr>
          <a:lstStyle/>
          <a:p>
            <a:pPr>
              <a:defRPr/>
            </a:pPr>
            <a:r>
              <a:rPr lang="en-US" dirty="0"/>
              <a:t>Tools to Help the Change Process</a:t>
            </a:r>
          </a:p>
        </p:txBody>
      </p:sp>
      <p:grpSp>
        <p:nvGrpSpPr>
          <p:cNvPr id="2" name="Group 1">
            <a:extLst>
              <a:ext uri="{FF2B5EF4-FFF2-40B4-BE49-F238E27FC236}">
                <a16:creationId xmlns:a16="http://schemas.microsoft.com/office/drawing/2014/main" id="{2D60CD13-07AE-4231-8BED-983661FA62BA}"/>
              </a:ext>
            </a:extLst>
          </p:cNvPr>
          <p:cNvGrpSpPr/>
          <p:nvPr/>
        </p:nvGrpSpPr>
        <p:grpSpPr>
          <a:xfrm>
            <a:off x="2051719" y="1602574"/>
            <a:ext cx="5039288" cy="4521214"/>
            <a:chOff x="2051719" y="1602574"/>
            <a:chExt cx="5039288" cy="4521214"/>
          </a:xfrm>
        </p:grpSpPr>
        <p:sp>
          <p:nvSpPr>
            <p:cNvPr id="3" name="Freeform: Shape 2">
              <a:extLst>
                <a:ext uri="{FF2B5EF4-FFF2-40B4-BE49-F238E27FC236}">
                  <a16:creationId xmlns:a16="http://schemas.microsoft.com/office/drawing/2014/main" id="{A5DDFFF7-3038-4EA0-A42E-7784E441F7C5}"/>
                </a:ext>
              </a:extLst>
            </p:cNvPr>
            <p:cNvSpPr/>
            <p:nvPr/>
          </p:nvSpPr>
          <p:spPr>
            <a:xfrm>
              <a:off x="2867186" y="1602574"/>
              <a:ext cx="3441730" cy="798801"/>
            </a:xfrm>
            <a:custGeom>
              <a:avLst/>
              <a:gdLst>
                <a:gd name="connsiteX0" fmla="*/ 0 w 3441730"/>
                <a:gd name="connsiteY0" fmla="*/ 0 h 798801"/>
                <a:gd name="connsiteX1" fmla="*/ 3441730 w 3441730"/>
                <a:gd name="connsiteY1" fmla="*/ 0 h 798801"/>
                <a:gd name="connsiteX2" fmla="*/ 3441730 w 3441730"/>
                <a:gd name="connsiteY2" fmla="*/ 798801 h 798801"/>
                <a:gd name="connsiteX3" fmla="*/ 0 w 3441730"/>
                <a:gd name="connsiteY3" fmla="*/ 798801 h 798801"/>
                <a:gd name="connsiteX4" fmla="*/ 0 w 3441730"/>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730" h="798801">
                  <a:moveTo>
                    <a:pt x="0" y="0"/>
                  </a:moveTo>
                  <a:lnTo>
                    <a:pt x="3441730" y="0"/>
                  </a:lnTo>
                  <a:lnTo>
                    <a:pt x="3441730" y="798801"/>
                  </a:lnTo>
                  <a:lnTo>
                    <a:pt x="0" y="7988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dirty="0"/>
                <a:t>Communication</a:t>
              </a:r>
              <a:endParaRPr lang="en-US" sz="3300" kern="1200" dirty="0"/>
            </a:p>
          </p:txBody>
        </p:sp>
        <p:sp>
          <p:nvSpPr>
            <p:cNvPr id="4" name="Rectangle 3">
              <a:extLst>
                <a:ext uri="{FF2B5EF4-FFF2-40B4-BE49-F238E27FC236}">
                  <a16:creationId xmlns:a16="http://schemas.microsoft.com/office/drawing/2014/main" id="{BDAFA010-8DE9-4742-B0DC-E7D89E348E5A}"/>
                </a:ext>
              </a:extLst>
            </p:cNvPr>
            <p:cNvSpPr/>
            <p:nvPr/>
          </p:nvSpPr>
          <p:spPr>
            <a:xfrm>
              <a:off x="2051719" y="1602574"/>
              <a:ext cx="790813" cy="798801"/>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92AEFD7-9AF5-4EB2-9184-F5FC067D6E04}"/>
                </a:ext>
              </a:extLst>
            </p:cNvPr>
            <p:cNvSpPr/>
            <p:nvPr/>
          </p:nvSpPr>
          <p:spPr>
            <a:xfrm>
              <a:off x="2835082" y="2533177"/>
              <a:ext cx="3441730" cy="798801"/>
            </a:xfrm>
            <a:custGeom>
              <a:avLst/>
              <a:gdLst>
                <a:gd name="connsiteX0" fmla="*/ 0 w 3441730"/>
                <a:gd name="connsiteY0" fmla="*/ 0 h 798801"/>
                <a:gd name="connsiteX1" fmla="*/ 3441730 w 3441730"/>
                <a:gd name="connsiteY1" fmla="*/ 0 h 798801"/>
                <a:gd name="connsiteX2" fmla="*/ 3441730 w 3441730"/>
                <a:gd name="connsiteY2" fmla="*/ 798801 h 798801"/>
                <a:gd name="connsiteX3" fmla="*/ 0 w 3441730"/>
                <a:gd name="connsiteY3" fmla="*/ 798801 h 798801"/>
                <a:gd name="connsiteX4" fmla="*/ 0 w 3441730"/>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730" h="798801">
                  <a:moveTo>
                    <a:pt x="0" y="0"/>
                  </a:moveTo>
                  <a:lnTo>
                    <a:pt x="3441730" y="0"/>
                  </a:lnTo>
                  <a:lnTo>
                    <a:pt x="3441730" y="798801"/>
                  </a:lnTo>
                  <a:lnTo>
                    <a:pt x="0" y="798801"/>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Education</a:t>
              </a:r>
              <a:endParaRPr lang="en-US" sz="3200" kern="1200" dirty="0"/>
            </a:p>
          </p:txBody>
        </p:sp>
        <p:sp>
          <p:nvSpPr>
            <p:cNvPr id="7" name="Rectangle 6">
              <a:extLst>
                <a:ext uri="{FF2B5EF4-FFF2-40B4-BE49-F238E27FC236}">
                  <a16:creationId xmlns:a16="http://schemas.microsoft.com/office/drawing/2014/main" id="{68C89993-0357-4A31-8275-3CBCD6C9D6AB}"/>
                </a:ext>
              </a:extLst>
            </p:cNvPr>
            <p:cNvSpPr/>
            <p:nvPr/>
          </p:nvSpPr>
          <p:spPr>
            <a:xfrm>
              <a:off x="6300194" y="2533177"/>
              <a:ext cx="790813" cy="798801"/>
            </a:xfrm>
            <a:prstGeom prst="rect">
              <a:avLst/>
            </a:prstGeom>
            <a:solidFill>
              <a:schemeClr val="accent3">
                <a:hueOff val="2812566"/>
                <a:satOff val="-4220"/>
                <a:lumOff val="-686"/>
              </a:schemeClr>
            </a:solidFill>
          </p:spPr>
          <p:style>
            <a:lnRef idx="2">
              <a:schemeClr val="lt1">
                <a:hueOff val="0"/>
                <a:satOff val="0"/>
                <a:lumOff val="0"/>
                <a:alphaOff val="0"/>
              </a:schemeClr>
            </a:lnRef>
            <a:fillRef idx="1">
              <a:scrgbClr r="0" g="0" b="0"/>
            </a:fillRef>
            <a:effectRef idx="0">
              <a:schemeClr val="accent3">
                <a:hueOff val="2812566"/>
                <a:satOff val="-4220"/>
                <a:lumOff val="-686"/>
                <a:alphaOff val="0"/>
              </a:schemeClr>
            </a:effectRef>
            <a:fontRef idx="minor">
              <a:schemeClr val="lt1"/>
            </a:fontRef>
          </p:style>
        </p:sp>
        <p:sp>
          <p:nvSpPr>
            <p:cNvPr id="8" name="Freeform: Shape 7">
              <a:extLst>
                <a:ext uri="{FF2B5EF4-FFF2-40B4-BE49-F238E27FC236}">
                  <a16:creationId xmlns:a16="http://schemas.microsoft.com/office/drawing/2014/main" id="{2DF8BFDE-E7D1-4033-A27A-364F771FD82B}"/>
                </a:ext>
              </a:extLst>
            </p:cNvPr>
            <p:cNvSpPr/>
            <p:nvPr/>
          </p:nvSpPr>
          <p:spPr>
            <a:xfrm>
              <a:off x="2867186" y="3463780"/>
              <a:ext cx="3441730" cy="798801"/>
            </a:xfrm>
            <a:custGeom>
              <a:avLst/>
              <a:gdLst>
                <a:gd name="connsiteX0" fmla="*/ 0 w 3441730"/>
                <a:gd name="connsiteY0" fmla="*/ 0 h 798801"/>
                <a:gd name="connsiteX1" fmla="*/ 3441730 w 3441730"/>
                <a:gd name="connsiteY1" fmla="*/ 0 h 798801"/>
                <a:gd name="connsiteX2" fmla="*/ 3441730 w 3441730"/>
                <a:gd name="connsiteY2" fmla="*/ 798801 h 798801"/>
                <a:gd name="connsiteX3" fmla="*/ 0 w 3441730"/>
                <a:gd name="connsiteY3" fmla="*/ 798801 h 798801"/>
                <a:gd name="connsiteX4" fmla="*/ 0 w 3441730"/>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730" h="798801">
                  <a:moveTo>
                    <a:pt x="0" y="0"/>
                  </a:moveTo>
                  <a:lnTo>
                    <a:pt x="3441730" y="0"/>
                  </a:lnTo>
                  <a:lnTo>
                    <a:pt x="3441730" y="798801"/>
                  </a:lnTo>
                  <a:lnTo>
                    <a:pt x="0" y="798801"/>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Training</a:t>
              </a:r>
              <a:endParaRPr lang="en-US" sz="3200" kern="1200" dirty="0"/>
            </a:p>
          </p:txBody>
        </p:sp>
        <p:sp>
          <p:nvSpPr>
            <p:cNvPr id="9" name="Rectangle 8">
              <a:extLst>
                <a:ext uri="{FF2B5EF4-FFF2-40B4-BE49-F238E27FC236}">
                  <a16:creationId xmlns:a16="http://schemas.microsoft.com/office/drawing/2014/main" id="{E76E3740-02C0-4540-8CEF-F2FD40740AF9}"/>
                </a:ext>
              </a:extLst>
            </p:cNvPr>
            <p:cNvSpPr/>
            <p:nvPr/>
          </p:nvSpPr>
          <p:spPr>
            <a:xfrm>
              <a:off x="2051719" y="3463780"/>
              <a:ext cx="790813" cy="798801"/>
            </a:xfrm>
            <a:prstGeom prst="rect">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10" name="Freeform: Shape 9">
              <a:extLst>
                <a:ext uri="{FF2B5EF4-FFF2-40B4-BE49-F238E27FC236}">
                  <a16:creationId xmlns:a16="http://schemas.microsoft.com/office/drawing/2014/main" id="{620EF4FA-FB59-4A38-9EA6-9889B051C2AC}"/>
                </a:ext>
              </a:extLst>
            </p:cNvPr>
            <p:cNvSpPr/>
            <p:nvPr/>
          </p:nvSpPr>
          <p:spPr>
            <a:xfrm>
              <a:off x="2835082" y="4394384"/>
              <a:ext cx="3441730" cy="798801"/>
            </a:xfrm>
            <a:custGeom>
              <a:avLst/>
              <a:gdLst>
                <a:gd name="connsiteX0" fmla="*/ 0 w 3441730"/>
                <a:gd name="connsiteY0" fmla="*/ 0 h 798801"/>
                <a:gd name="connsiteX1" fmla="*/ 3441730 w 3441730"/>
                <a:gd name="connsiteY1" fmla="*/ 0 h 798801"/>
                <a:gd name="connsiteX2" fmla="*/ 3441730 w 3441730"/>
                <a:gd name="connsiteY2" fmla="*/ 798801 h 798801"/>
                <a:gd name="connsiteX3" fmla="*/ 0 w 3441730"/>
                <a:gd name="connsiteY3" fmla="*/ 798801 h 798801"/>
                <a:gd name="connsiteX4" fmla="*/ 0 w 3441730"/>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730" h="798801">
                  <a:moveTo>
                    <a:pt x="0" y="0"/>
                  </a:moveTo>
                  <a:lnTo>
                    <a:pt x="3441730" y="0"/>
                  </a:lnTo>
                  <a:lnTo>
                    <a:pt x="3441730" y="798801"/>
                  </a:lnTo>
                  <a:lnTo>
                    <a:pt x="0" y="798801"/>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Flexibility</a:t>
              </a:r>
              <a:endParaRPr lang="en-US" sz="3100" kern="1200" dirty="0"/>
            </a:p>
          </p:txBody>
        </p:sp>
        <p:sp>
          <p:nvSpPr>
            <p:cNvPr id="11" name="Rectangle 10">
              <a:extLst>
                <a:ext uri="{FF2B5EF4-FFF2-40B4-BE49-F238E27FC236}">
                  <a16:creationId xmlns:a16="http://schemas.microsoft.com/office/drawing/2014/main" id="{E0BA1F8A-2A94-4C68-BE78-A3E6CD6AE422}"/>
                </a:ext>
              </a:extLst>
            </p:cNvPr>
            <p:cNvSpPr/>
            <p:nvPr/>
          </p:nvSpPr>
          <p:spPr>
            <a:xfrm>
              <a:off x="6300194" y="4394384"/>
              <a:ext cx="790813" cy="798801"/>
            </a:xfrm>
            <a:prstGeom prst="rect">
              <a:avLst/>
            </a:prstGeom>
            <a:solidFill>
              <a:schemeClr val="accent3">
                <a:hueOff val="8437698"/>
                <a:satOff val="-12660"/>
                <a:lumOff val="-2059"/>
              </a:schemeClr>
            </a:solidFill>
          </p:spPr>
          <p:style>
            <a:lnRef idx="2">
              <a:schemeClr val="lt1">
                <a:hueOff val="0"/>
                <a:satOff val="0"/>
                <a:lumOff val="0"/>
                <a:alphaOff val="0"/>
              </a:schemeClr>
            </a:lnRef>
            <a:fillRef idx="1">
              <a:scrgbClr r="0" g="0" b="0"/>
            </a:fillRef>
            <a:effectRef idx="0">
              <a:schemeClr val="accent3">
                <a:hueOff val="8437698"/>
                <a:satOff val="-12660"/>
                <a:lumOff val="-2059"/>
                <a:alphaOff val="0"/>
              </a:schemeClr>
            </a:effectRef>
            <a:fontRef idx="minor">
              <a:schemeClr val="lt1"/>
            </a:fontRef>
          </p:style>
        </p:sp>
        <p:sp>
          <p:nvSpPr>
            <p:cNvPr id="12" name="Freeform: Shape 11">
              <a:extLst>
                <a:ext uri="{FF2B5EF4-FFF2-40B4-BE49-F238E27FC236}">
                  <a16:creationId xmlns:a16="http://schemas.microsoft.com/office/drawing/2014/main" id="{3DD7CFAD-AA54-4ADF-B0DB-5393BEBD178A}"/>
                </a:ext>
              </a:extLst>
            </p:cNvPr>
            <p:cNvSpPr/>
            <p:nvPr/>
          </p:nvSpPr>
          <p:spPr>
            <a:xfrm>
              <a:off x="2867186" y="5324987"/>
              <a:ext cx="3441730" cy="798801"/>
            </a:xfrm>
            <a:custGeom>
              <a:avLst/>
              <a:gdLst>
                <a:gd name="connsiteX0" fmla="*/ 0 w 3441730"/>
                <a:gd name="connsiteY0" fmla="*/ 0 h 798801"/>
                <a:gd name="connsiteX1" fmla="*/ 3441730 w 3441730"/>
                <a:gd name="connsiteY1" fmla="*/ 0 h 798801"/>
                <a:gd name="connsiteX2" fmla="*/ 3441730 w 3441730"/>
                <a:gd name="connsiteY2" fmla="*/ 798801 h 798801"/>
                <a:gd name="connsiteX3" fmla="*/ 0 w 3441730"/>
                <a:gd name="connsiteY3" fmla="*/ 798801 h 798801"/>
                <a:gd name="connsiteX4" fmla="*/ 0 w 3441730"/>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1730" h="798801">
                  <a:moveTo>
                    <a:pt x="0" y="0"/>
                  </a:moveTo>
                  <a:lnTo>
                    <a:pt x="3441730" y="0"/>
                  </a:lnTo>
                  <a:lnTo>
                    <a:pt x="3441730" y="798801"/>
                  </a:lnTo>
                  <a:lnTo>
                    <a:pt x="0" y="7988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Affected Parties</a:t>
              </a:r>
              <a:endParaRPr lang="en-US" sz="3000" kern="1200" dirty="0"/>
            </a:p>
          </p:txBody>
        </p:sp>
        <p:sp>
          <p:nvSpPr>
            <p:cNvPr id="13" name="Rectangle 12">
              <a:extLst>
                <a:ext uri="{FF2B5EF4-FFF2-40B4-BE49-F238E27FC236}">
                  <a16:creationId xmlns:a16="http://schemas.microsoft.com/office/drawing/2014/main" id="{3FA5DFFE-ECD8-4594-B705-5849C271DE57}"/>
                </a:ext>
              </a:extLst>
            </p:cNvPr>
            <p:cNvSpPr/>
            <p:nvPr/>
          </p:nvSpPr>
          <p:spPr>
            <a:xfrm>
              <a:off x="2051719" y="5324987"/>
              <a:ext cx="790813" cy="798801"/>
            </a:xfrm>
            <a:prstGeom prst="rect">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an external factor?</a:t>
            </a:r>
          </a:p>
          <a:p>
            <a:pPr lvl="1">
              <a:lnSpc>
                <a:spcPct val="115000"/>
              </a:lnSpc>
              <a:spcBef>
                <a:spcPts val="0"/>
              </a:spcBef>
              <a:spcAft>
                <a:spcPts val="0"/>
              </a:spcAft>
              <a:buFont typeface="+mj-lt"/>
              <a:buAutoNum type="alphaLcParenR"/>
            </a:pPr>
            <a:r>
              <a:rPr lang="en-US" dirty="0">
                <a:ea typeface="Times New Roman"/>
                <a:cs typeface="Times New Roman"/>
              </a:rPr>
              <a:t>Politics </a:t>
            </a:r>
          </a:p>
          <a:p>
            <a:pPr lvl="1">
              <a:lnSpc>
                <a:spcPct val="115000"/>
              </a:lnSpc>
              <a:spcBef>
                <a:spcPts val="0"/>
              </a:spcBef>
              <a:spcAft>
                <a:spcPts val="0"/>
              </a:spcAft>
              <a:buFont typeface="+mj-lt"/>
              <a:buAutoNum type="alphaLcParenR"/>
            </a:pPr>
            <a:r>
              <a:rPr lang="en-US" dirty="0">
                <a:ea typeface="Times New Roman"/>
                <a:cs typeface="Times New Roman"/>
              </a:rPr>
              <a:t>Economy</a:t>
            </a:r>
          </a:p>
          <a:p>
            <a:pPr lvl="1">
              <a:lnSpc>
                <a:spcPct val="115000"/>
              </a:lnSpc>
              <a:spcBef>
                <a:spcPts val="0"/>
              </a:spcBef>
              <a:spcAft>
                <a:spcPts val="0"/>
              </a:spcAft>
              <a:buFont typeface="+mj-lt"/>
              <a:buAutoNum type="alphaLcParenR"/>
            </a:pPr>
            <a:r>
              <a:rPr lang="en-US" dirty="0">
                <a:ea typeface="Times New Roman"/>
                <a:cs typeface="Times New Roman"/>
              </a:rPr>
              <a:t>Policies</a:t>
            </a:r>
          </a:p>
          <a:p>
            <a:pPr lvl="1">
              <a:lnSpc>
                <a:spcPct val="115000"/>
              </a:lnSpc>
              <a:spcBef>
                <a:spcPts val="0"/>
              </a:spcBef>
              <a:spcAft>
                <a:spcPts val="1000"/>
              </a:spcAft>
              <a:buFont typeface="+mj-lt"/>
              <a:buAutoNum type="alphaLcParenR"/>
            </a:pPr>
            <a:r>
              <a:rPr lang="en-US" dirty="0">
                <a:ea typeface="Times New Roman"/>
                <a:cs typeface="Times New Roman"/>
              </a:rPr>
              <a:t>Technology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internal factor?</a:t>
            </a:r>
          </a:p>
          <a:p>
            <a:pPr lvl="1">
              <a:lnSpc>
                <a:spcPct val="115000"/>
              </a:lnSpc>
              <a:spcBef>
                <a:spcPts val="0"/>
              </a:spcBef>
              <a:spcAft>
                <a:spcPts val="0"/>
              </a:spcAft>
              <a:buFont typeface="+mj-lt"/>
              <a:buAutoNum type="alphaLcParenR"/>
            </a:pPr>
            <a:r>
              <a:rPr lang="en-US" dirty="0">
                <a:ea typeface="Times New Roman"/>
                <a:cs typeface="Times New Roman"/>
              </a:rPr>
              <a:t>Employees</a:t>
            </a:r>
          </a:p>
          <a:p>
            <a:pPr lvl="1">
              <a:lnSpc>
                <a:spcPct val="115000"/>
              </a:lnSpc>
              <a:spcBef>
                <a:spcPts val="0"/>
              </a:spcBef>
              <a:spcAft>
                <a:spcPts val="0"/>
              </a:spcAft>
              <a:buFont typeface="+mj-lt"/>
              <a:buAutoNum type="alphaLcParenR"/>
            </a:pPr>
            <a:r>
              <a:rPr lang="en-US" dirty="0">
                <a:ea typeface="Times New Roman"/>
                <a:cs typeface="Times New Roman"/>
              </a:rPr>
              <a:t>Financial</a:t>
            </a:r>
          </a:p>
          <a:p>
            <a:pPr lvl="1">
              <a:lnSpc>
                <a:spcPct val="115000"/>
              </a:lnSpc>
              <a:spcBef>
                <a:spcPts val="0"/>
              </a:spcBef>
              <a:spcAft>
                <a:spcPts val="0"/>
              </a:spcAft>
              <a:buFont typeface="+mj-lt"/>
              <a:buAutoNum type="alphaLcParenR"/>
            </a:pPr>
            <a:r>
              <a:rPr lang="en-US" dirty="0">
                <a:ea typeface="Times New Roman"/>
                <a:cs typeface="Times New Roman"/>
              </a:rPr>
              <a:t>Managerial</a:t>
            </a:r>
          </a:p>
          <a:p>
            <a:pPr lvl="1">
              <a:lnSpc>
                <a:spcPct val="115000"/>
              </a:lnSpc>
              <a:spcBef>
                <a:spcPts val="0"/>
              </a:spcBef>
              <a:spcAft>
                <a:spcPts val="1000"/>
              </a:spcAft>
              <a:buFont typeface="+mj-lt"/>
              <a:buAutoNum type="alphaLcParenR"/>
            </a:pPr>
            <a:r>
              <a:rPr lang="en-US" dirty="0">
                <a:ea typeface="Times New Roman"/>
                <a:cs typeface="Times New Roman"/>
              </a:rPr>
              <a:t>Culture</a:t>
            </a:r>
          </a:p>
          <a:p>
            <a:endParaRPr lang="en-US" dirty="0"/>
          </a:p>
        </p:txBody>
      </p:sp>
    </p:spTree>
    <p:extLst>
      <p:ext uri="{BB962C8B-B14F-4D97-AF65-F5344CB8AC3E}">
        <p14:creationId xmlns:p14="http://schemas.microsoft.com/office/powerpoint/2010/main" val="2438033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3"/>
              <a:tabLst>
                <a:tab pos="862013" algn="l"/>
              </a:tabLst>
            </a:pPr>
            <a:r>
              <a:rPr lang="en-US" dirty="0">
                <a:ea typeface="Times New Roman"/>
                <a:cs typeface="Times New Roman"/>
              </a:rPr>
              <a:t>Which of the following IS NOT among the common reactions to a change?</a:t>
            </a:r>
          </a:p>
          <a:p>
            <a:pPr lvl="1">
              <a:lnSpc>
                <a:spcPct val="115000"/>
              </a:lnSpc>
              <a:spcBef>
                <a:spcPts val="0"/>
              </a:spcBef>
              <a:spcAft>
                <a:spcPts val="0"/>
              </a:spcAft>
              <a:buFont typeface="+mj-lt"/>
              <a:buAutoNum type="alphaLcParenR"/>
            </a:pPr>
            <a:r>
              <a:rPr lang="en-US" dirty="0">
                <a:ea typeface="Times New Roman"/>
                <a:cs typeface="Times New Roman"/>
              </a:rPr>
              <a:t>Acceptance</a:t>
            </a:r>
          </a:p>
          <a:p>
            <a:pPr lvl="1">
              <a:lnSpc>
                <a:spcPct val="115000"/>
              </a:lnSpc>
              <a:spcBef>
                <a:spcPts val="0"/>
              </a:spcBef>
              <a:spcAft>
                <a:spcPts val="0"/>
              </a:spcAft>
              <a:buFont typeface="+mj-lt"/>
              <a:buAutoNum type="alphaLcParenR"/>
            </a:pPr>
            <a:r>
              <a:rPr lang="en-US" dirty="0">
                <a:ea typeface="Times New Roman"/>
                <a:cs typeface="Times New Roman"/>
              </a:rPr>
              <a:t>Proud</a:t>
            </a:r>
          </a:p>
          <a:p>
            <a:pPr lvl="1">
              <a:lnSpc>
                <a:spcPct val="115000"/>
              </a:lnSpc>
              <a:spcBef>
                <a:spcPts val="0"/>
              </a:spcBef>
              <a:spcAft>
                <a:spcPts val="0"/>
              </a:spcAft>
              <a:buFont typeface="+mj-lt"/>
              <a:buAutoNum type="alphaLcParenR"/>
            </a:pPr>
            <a:r>
              <a:rPr lang="en-US" dirty="0">
                <a:ea typeface="Times New Roman"/>
                <a:cs typeface="Times New Roman"/>
              </a:rPr>
              <a:t>Anger</a:t>
            </a:r>
          </a:p>
          <a:p>
            <a:pPr lvl="1">
              <a:lnSpc>
                <a:spcPct val="115000"/>
              </a:lnSpc>
              <a:spcBef>
                <a:spcPts val="0"/>
              </a:spcBef>
              <a:spcAft>
                <a:spcPts val="1000"/>
              </a:spcAft>
              <a:buFont typeface="+mj-lt"/>
              <a:buAutoNum type="alphaLcParenR"/>
            </a:pPr>
            <a:r>
              <a:rPr lang="en-US" dirty="0">
                <a:ea typeface="Times New Roman"/>
                <a:cs typeface="Times New Roman"/>
              </a:rPr>
              <a:t>Indifference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Resistance as a reaction to a change stems from the:</a:t>
            </a:r>
          </a:p>
          <a:p>
            <a:pPr lvl="1">
              <a:lnSpc>
                <a:spcPct val="115000"/>
              </a:lnSpc>
              <a:spcBef>
                <a:spcPts val="0"/>
              </a:spcBef>
              <a:spcAft>
                <a:spcPts val="0"/>
              </a:spcAft>
              <a:buFont typeface="+mj-lt"/>
              <a:buAutoNum type="alphaLcParenR"/>
            </a:pPr>
            <a:r>
              <a:rPr lang="en-US" dirty="0">
                <a:ea typeface="Times New Roman"/>
                <a:cs typeface="Times New Roman"/>
              </a:rPr>
              <a:t>Fear </a:t>
            </a:r>
          </a:p>
          <a:p>
            <a:pPr lvl="1">
              <a:lnSpc>
                <a:spcPct val="115000"/>
              </a:lnSpc>
              <a:spcBef>
                <a:spcPts val="0"/>
              </a:spcBef>
              <a:spcAft>
                <a:spcPts val="0"/>
              </a:spcAft>
              <a:buFont typeface="+mj-lt"/>
              <a:buAutoNum type="alphaLcParenR"/>
            </a:pPr>
            <a:r>
              <a:rPr lang="en-US" dirty="0">
                <a:ea typeface="Times New Roman"/>
                <a:cs typeface="Times New Roman"/>
              </a:rPr>
              <a:t>Ignorance</a:t>
            </a:r>
          </a:p>
          <a:p>
            <a:pPr lvl="1">
              <a:lnSpc>
                <a:spcPct val="115000"/>
              </a:lnSpc>
              <a:spcBef>
                <a:spcPts val="0"/>
              </a:spcBef>
              <a:spcAft>
                <a:spcPts val="0"/>
              </a:spcAft>
              <a:buFont typeface="+mj-lt"/>
              <a:buAutoNum type="alphaLcParenR"/>
            </a:pPr>
            <a:r>
              <a:rPr lang="en-US" dirty="0">
                <a:ea typeface="Times New Roman"/>
                <a:cs typeface="Times New Roman"/>
              </a:rPr>
              <a:t>Disdain</a:t>
            </a:r>
          </a:p>
          <a:p>
            <a:pPr lvl="1">
              <a:lnSpc>
                <a:spcPct val="115000"/>
              </a:lnSpc>
              <a:spcBef>
                <a:spcPts val="0"/>
              </a:spcBef>
              <a:spcAft>
                <a:spcPts val="1000"/>
              </a:spcAft>
              <a:buFont typeface="+mj-lt"/>
              <a:buAutoNum type="alphaLcParenR"/>
            </a:pPr>
            <a:r>
              <a:rPr lang="en-US" dirty="0">
                <a:ea typeface="Times New Roman"/>
                <a:cs typeface="Times New Roman"/>
              </a:rPr>
              <a:t>Disorientation</a:t>
            </a:r>
          </a:p>
        </p:txBody>
      </p:sp>
    </p:spTree>
    <p:extLst>
      <p:ext uri="{BB962C8B-B14F-4D97-AF65-F5344CB8AC3E}">
        <p14:creationId xmlns:p14="http://schemas.microsoft.com/office/powerpoint/2010/main" val="1404389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00100" algn="l"/>
                <a:tab pos="976313" algn="l"/>
              </a:tabLst>
            </a:pPr>
            <a:r>
              <a:rPr lang="en-US" dirty="0">
                <a:ea typeface="Times New Roman"/>
                <a:cs typeface="Times New Roman"/>
              </a:rPr>
              <a:t>Which of the following IS NOT one of the helpful tools for facilitating a change?</a:t>
            </a:r>
          </a:p>
          <a:p>
            <a:pPr lvl="1">
              <a:lnSpc>
                <a:spcPct val="115000"/>
              </a:lnSpc>
              <a:spcBef>
                <a:spcPts val="0"/>
              </a:spcBef>
              <a:spcAft>
                <a:spcPts val="0"/>
              </a:spcAft>
              <a:buFont typeface="+mj-lt"/>
              <a:buAutoNum type="alphaLcParenR"/>
            </a:pPr>
            <a:r>
              <a:rPr lang="en-US" dirty="0">
                <a:ea typeface="Times New Roman"/>
                <a:cs typeface="Times New Roman"/>
              </a:rPr>
              <a:t>Training </a:t>
            </a:r>
          </a:p>
          <a:p>
            <a:pPr lvl="1">
              <a:lnSpc>
                <a:spcPct val="115000"/>
              </a:lnSpc>
              <a:spcBef>
                <a:spcPts val="0"/>
              </a:spcBef>
              <a:spcAft>
                <a:spcPts val="0"/>
              </a:spcAft>
              <a:buFont typeface="+mj-lt"/>
              <a:buAutoNum type="alphaLcParenR"/>
            </a:pPr>
            <a:r>
              <a:rPr lang="en-US" dirty="0">
                <a:ea typeface="Times New Roman"/>
                <a:cs typeface="Times New Roman"/>
              </a:rPr>
              <a:t>Flexibility </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1000"/>
              </a:spcAft>
              <a:buFont typeface="+mj-lt"/>
              <a:buAutoNum type="alphaLcParenR"/>
            </a:pPr>
            <a:r>
              <a:rPr lang="en-US" dirty="0">
                <a:ea typeface="Times New Roman"/>
                <a:cs typeface="Times New Roman"/>
              </a:rPr>
              <a:t>Manipulation</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Communication is most important:</a:t>
            </a:r>
          </a:p>
          <a:p>
            <a:pPr lvl="1">
              <a:lnSpc>
                <a:spcPct val="115000"/>
              </a:lnSpc>
              <a:spcBef>
                <a:spcPts val="0"/>
              </a:spcBef>
              <a:spcAft>
                <a:spcPts val="0"/>
              </a:spcAft>
              <a:buFont typeface="+mj-lt"/>
              <a:buAutoNum type="alphaLcParenR"/>
            </a:pPr>
            <a:r>
              <a:rPr lang="en-US" dirty="0">
                <a:ea typeface="Times New Roman"/>
                <a:cs typeface="Times New Roman"/>
              </a:rPr>
              <a:t>Before the change</a:t>
            </a:r>
          </a:p>
          <a:p>
            <a:pPr lvl="1">
              <a:lnSpc>
                <a:spcPct val="115000"/>
              </a:lnSpc>
              <a:spcBef>
                <a:spcPts val="0"/>
              </a:spcBef>
              <a:spcAft>
                <a:spcPts val="0"/>
              </a:spcAft>
              <a:buFont typeface="+mj-lt"/>
              <a:buAutoNum type="alphaLcParenR"/>
            </a:pPr>
            <a:r>
              <a:rPr lang="en-US" dirty="0">
                <a:ea typeface="Times New Roman"/>
                <a:cs typeface="Times New Roman"/>
              </a:rPr>
              <a:t>During the change</a:t>
            </a:r>
          </a:p>
          <a:p>
            <a:pPr lvl="1">
              <a:lnSpc>
                <a:spcPct val="115000"/>
              </a:lnSpc>
              <a:spcBef>
                <a:spcPts val="0"/>
              </a:spcBef>
              <a:spcAft>
                <a:spcPts val="0"/>
              </a:spcAft>
              <a:buFont typeface="+mj-lt"/>
              <a:buAutoNum type="alphaLcParenR"/>
            </a:pPr>
            <a:r>
              <a:rPr lang="en-US" dirty="0">
                <a:ea typeface="Times New Roman"/>
                <a:cs typeface="Times New Roman"/>
              </a:rPr>
              <a:t>After the change</a:t>
            </a:r>
          </a:p>
          <a:p>
            <a:pPr lvl="1">
              <a:lnSpc>
                <a:spcPct val="115000"/>
              </a:lnSpc>
              <a:spcBef>
                <a:spcPts val="0"/>
              </a:spcBef>
              <a:spcAft>
                <a:spcPts val="1000"/>
              </a:spcAft>
              <a:buFont typeface="+mj-lt"/>
              <a:buAutoNum type="alphaLcParenR"/>
            </a:pPr>
            <a:r>
              <a:rPr lang="en-US" dirty="0">
                <a:ea typeface="Times New Roman"/>
                <a:cs typeface="Times New Roman"/>
              </a:rPr>
              <a:t>Before, during and after the change</a:t>
            </a:r>
          </a:p>
          <a:p>
            <a:endParaRPr lang="en-US" dirty="0"/>
          </a:p>
        </p:txBody>
      </p:sp>
    </p:spTree>
    <p:extLst>
      <p:ext uri="{BB962C8B-B14F-4D97-AF65-F5344CB8AC3E}">
        <p14:creationId xmlns:p14="http://schemas.microsoft.com/office/powerpoint/2010/main" val="89718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an external factor?</a:t>
            </a:r>
          </a:p>
          <a:p>
            <a:pPr lvl="1">
              <a:lnSpc>
                <a:spcPct val="115000"/>
              </a:lnSpc>
              <a:spcBef>
                <a:spcPts val="0"/>
              </a:spcBef>
              <a:spcAft>
                <a:spcPts val="0"/>
              </a:spcAft>
              <a:buFont typeface="+mj-lt"/>
              <a:buAutoNum type="alphaLcParenR"/>
            </a:pPr>
            <a:r>
              <a:rPr lang="en-US" dirty="0">
                <a:ea typeface="Times New Roman"/>
                <a:cs typeface="Times New Roman"/>
              </a:rPr>
              <a:t>Politics </a:t>
            </a:r>
          </a:p>
          <a:p>
            <a:pPr lvl="1">
              <a:lnSpc>
                <a:spcPct val="115000"/>
              </a:lnSpc>
              <a:spcBef>
                <a:spcPts val="0"/>
              </a:spcBef>
              <a:spcAft>
                <a:spcPts val="0"/>
              </a:spcAft>
              <a:buFont typeface="+mj-lt"/>
              <a:buAutoNum type="alphaLcParenR"/>
            </a:pPr>
            <a:r>
              <a:rPr lang="en-US" dirty="0">
                <a:ea typeface="Times New Roman"/>
                <a:cs typeface="Times New Roman"/>
              </a:rPr>
              <a:t>Economy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Policies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Technology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internal factor?</a:t>
            </a:r>
          </a:p>
          <a:p>
            <a:pPr lvl="1">
              <a:lnSpc>
                <a:spcPct val="115000"/>
              </a:lnSpc>
              <a:spcBef>
                <a:spcPts val="0"/>
              </a:spcBef>
              <a:spcAft>
                <a:spcPts val="0"/>
              </a:spcAft>
              <a:buFont typeface="+mj-lt"/>
              <a:buAutoNum type="alphaLcParenR"/>
            </a:pPr>
            <a:r>
              <a:rPr lang="en-US" dirty="0">
                <a:ea typeface="Times New Roman"/>
                <a:cs typeface="Times New Roman"/>
              </a:rPr>
              <a:t>Employees</a:t>
            </a:r>
          </a:p>
          <a:p>
            <a:pPr lvl="1">
              <a:lnSpc>
                <a:spcPct val="115000"/>
              </a:lnSpc>
              <a:spcBef>
                <a:spcPts val="0"/>
              </a:spcBef>
              <a:spcAft>
                <a:spcPts val="0"/>
              </a:spcAft>
              <a:buFont typeface="+mj-lt"/>
              <a:buAutoNum type="alphaLcParenR"/>
            </a:pPr>
            <a:r>
              <a:rPr lang="en-US" dirty="0">
                <a:ea typeface="Times New Roman"/>
                <a:cs typeface="Times New Roman"/>
              </a:rPr>
              <a:t>Financial</a:t>
            </a:r>
          </a:p>
          <a:p>
            <a:pPr lvl="1">
              <a:lnSpc>
                <a:spcPct val="115000"/>
              </a:lnSpc>
              <a:spcBef>
                <a:spcPts val="0"/>
              </a:spcBef>
              <a:spcAft>
                <a:spcPts val="0"/>
              </a:spcAft>
              <a:buFont typeface="+mj-lt"/>
              <a:buAutoNum type="alphaLcParenR"/>
            </a:pPr>
            <a:r>
              <a:rPr lang="en-US" dirty="0">
                <a:ea typeface="Times New Roman"/>
                <a:cs typeface="Times New Roman"/>
              </a:rPr>
              <a:t>Managerial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Culture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33781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3"/>
              <a:tabLst>
                <a:tab pos="862013" algn="l"/>
              </a:tabLst>
            </a:pPr>
            <a:r>
              <a:rPr lang="en-US" dirty="0">
                <a:ea typeface="Times New Roman"/>
                <a:cs typeface="Times New Roman"/>
              </a:rPr>
              <a:t>Which of the following IS NOT among the common reactions to a change?</a:t>
            </a:r>
          </a:p>
          <a:p>
            <a:pPr lvl="1">
              <a:lnSpc>
                <a:spcPct val="115000"/>
              </a:lnSpc>
              <a:spcBef>
                <a:spcPts val="0"/>
              </a:spcBef>
              <a:spcAft>
                <a:spcPts val="0"/>
              </a:spcAft>
              <a:buFont typeface="+mj-lt"/>
              <a:buAutoNum type="alphaLcParenR"/>
            </a:pPr>
            <a:r>
              <a:rPr lang="en-US" dirty="0">
                <a:ea typeface="Times New Roman"/>
                <a:cs typeface="Times New Roman"/>
              </a:rPr>
              <a:t>Acceptance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Proud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Anger</a:t>
            </a:r>
          </a:p>
          <a:p>
            <a:pPr lvl="1">
              <a:lnSpc>
                <a:spcPct val="115000"/>
              </a:lnSpc>
              <a:spcBef>
                <a:spcPts val="0"/>
              </a:spcBef>
              <a:spcAft>
                <a:spcPts val="1000"/>
              </a:spcAft>
              <a:buFont typeface="+mj-lt"/>
              <a:buAutoNum type="alphaLcParenR"/>
            </a:pPr>
            <a:r>
              <a:rPr lang="en-US" dirty="0">
                <a:ea typeface="Times New Roman"/>
                <a:cs typeface="Times New Roman"/>
              </a:rPr>
              <a:t>Indifference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Resistance as a reaction to a change stems from the: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Ignorance</a:t>
            </a:r>
          </a:p>
          <a:p>
            <a:pPr lvl="1">
              <a:lnSpc>
                <a:spcPct val="115000"/>
              </a:lnSpc>
              <a:spcBef>
                <a:spcPts val="0"/>
              </a:spcBef>
              <a:spcAft>
                <a:spcPts val="0"/>
              </a:spcAft>
              <a:buFont typeface="+mj-lt"/>
              <a:buAutoNum type="alphaLcParenR"/>
            </a:pPr>
            <a:r>
              <a:rPr lang="en-US" dirty="0">
                <a:ea typeface="Times New Roman"/>
                <a:cs typeface="Times New Roman"/>
              </a:rPr>
              <a:t>Disdain</a:t>
            </a:r>
          </a:p>
          <a:p>
            <a:pPr lvl="1">
              <a:lnSpc>
                <a:spcPct val="115000"/>
              </a:lnSpc>
              <a:spcBef>
                <a:spcPts val="0"/>
              </a:spcBef>
              <a:spcAft>
                <a:spcPts val="1000"/>
              </a:spcAft>
              <a:buFont typeface="+mj-lt"/>
              <a:buAutoNum type="alphaLcParenR"/>
            </a:pPr>
            <a:r>
              <a:rPr lang="en-US" dirty="0">
                <a:ea typeface="Times New Roman"/>
                <a:cs typeface="Times New Roman"/>
              </a:rPr>
              <a:t>Disorientation</a:t>
            </a:r>
          </a:p>
        </p:txBody>
      </p:sp>
    </p:spTree>
    <p:extLst>
      <p:ext uri="{BB962C8B-B14F-4D97-AF65-F5344CB8AC3E}">
        <p14:creationId xmlns:p14="http://schemas.microsoft.com/office/powerpoint/2010/main" val="328620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24078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00100" algn="l"/>
                <a:tab pos="976313" algn="l"/>
              </a:tabLst>
            </a:pPr>
            <a:r>
              <a:rPr lang="en-US" dirty="0">
                <a:ea typeface="Times New Roman"/>
                <a:cs typeface="Times New Roman"/>
              </a:rPr>
              <a:t>Which of the following IS NOT one of the helpful tools for facilitating a change?</a:t>
            </a:r>
          </a:p>
          <a:p>
            <a:pPr lvl="1">
              <a:lnSpc>
                <a:spcPct val="115000"/>
              </a:lnSpc>
              <a:spcBef>
                <a:spcPts val="0"/>
              </a:spcBef>
              <a:spcAft>
                <a:spcPts val="0"/>
              </a:spcAft>
              <a:buFont typeface="+mj-lt"/>
              <a:buAutoNum type="alphaLcParenR"/>
            </a:pPr>
            <a:r>
              <a:rPr lang="en-US" dirty="0">
                <a:ea typeface="Times New Roman"/>
                <a:cs typeface="Times New Roman"/>
              </a:rPr>
              <a:t>Training </a:t>
            </a:r>
          </a:p>
          <a:p>
            <a:pPr lvl="1">
              <a:lnSpc>
                <a:spcPct val="115000"/>
              </a:lnSpc>
              <a:spcBef>
                <a:spcPts val="0"/>
              </a:spcBef>
              <a:spcAft>
                <a:spcPts val="0"/>
              </a:spcAft>
              <a:buFont typeface="+mj-lt"/>
              <a:buAutoNum type="alphaLcParenR"/>
            </a:pPr>
            <a:r>
              <a:rPr lang="en-US" dirty="0">
                <a:ea typeface="Times New Roman"/>
                <a:cs typeface="Times New Roman"/>
              </a:rPr>
              <a:t>Flexibility </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Manipulation</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Communication is most important:</a:t>
            </a:r>
          </a:p>
          <a:p>
            <a:pPr lvl="1">
              <a:lnSpc>
                <a:spcPct val="115000"/>
              </a:lnSpc>
              <a:spcBef>
                <a:spcPts val="0"/>
              </a:spcBef>
              <a:spcAft>
                <a:spcPts val="0"/>
              </a:spcAft>
              <a:buFont typeface="+mj-lt"/>
              <a:buAutoNum type="alphaLcParenR"/>
            </a:pPr>
            <a:r>
              <a:rPr lang="en-US" dirty="0">
                <a:ea typeface="Times New Roman"/>
                <a:cs typeface="Times New Roman"/>
              </a:rPr>
              <a:t>Before the change</a:t>
            </a:r>
          </a:p>
          <a:p>
            <a:pPr lvl="1">
              <a:lnSpc>
                <a:spcPct val="115000"/>
              </a:lnSpc>
              <a:spcBef>
                <a:spcPts val="0"/>
              </a:spcBef>
              <a:spcAft>
                <a:spcPts val="0"/>
              </a:spcAft>
              <a:buFont typeface="+mj-lt"/>
              <a:buAutoNum type="alphaLcParenR"/>
            </a:pPr>
            <a:r>
              <a:rPr lang="en-US" dirty="0">
                <a:ea typeface="Times New Roman"/>
                <a:cs typeface="Times New Roman"/>
              </a:rPr>
              <a:t>During the change</a:t>
            </a:r>
          </a:p>
          <a:p>
            <a:pPr lvl="1">
              <a:lnSpc>
                <a:spcPct val="115000"/>
              </a:lnSpc>
              <a:spcBef>
                <a:spcPts val="0"/>
              </a:spcBef>
              <a:spcAft>
                <a:spcPts val="0"/>
              </a:spcAft>
              <a:buFont typeface="+mj-lt"/>
              <a:buAutoNum type="alphaLcParenR"/>
            </a:pPr>
            <a:r>
              <a:rPr lang="en-US" dirty="0">
                <a:ea typeface="Times New Roman"/>
                <a:cs typeface="Times New Roman"/>
              </a:rPr>
              <a:t>After the change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Before, during and after the change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0987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p:cNvSpPr>
            <a:spLocks noGrp="1"/>
          </p:cNvSpPr>
          <p:nvPr>
            <p:ph type="title"/>
          </p:nvPr>
        </p:nvSpPr>
        <p:spPr/>
        <p:txBody>
          <a:bodyPr>
            <a:normAutofit/>
          </a:bodyPr>
          <a:lstStyle/>
          <a:p>
            <a:pPr eaLnBrk="1" hangingPunct="1">
              <a:defRPr/>
            </a:pPr>
            <a:r>
              <a:rPr lang="en-US" dirty="0"/>
              <a:t>Module Five: Leading and Managing the Change</a:t>
            </a:r>
            <a:endParaRPr lang="en-CA" dirty="0"/>
          </a:p>
        </p:txBody>
      </p:sp>
      <p:sp>
        <p:nvSpPr>
          <p:cNvPr id="18436"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i="1" dirty="0">
                <a:latin typeface="Cambria" pitchFamily="18" charset="0"/>
                <a:cs typeface="Times New Roman" pitchFamily="18" charset="0"/>
              </a:rPr>
              <a:t>Before beginning, plan carefully.</a:t>
            </a:r>
          </a:p>
          <a:p>
            <a:pPr algn="ctr">
              <a:lnSpc>
                <a:spcPct val="115000"/>
              </a:lnSpc>
              <a:spcBef>
                <a:spcPct val="0"/>
              </a:spcBef>
              <a:spcAft>
                <a:spcPts val="1000"/>
              </a:spcAft>
            </a:pPr>
            <a:r>
              <a:rPr lang="en-US" b="1" i="1" dirty="0">
                <a:latin typeface="Cambria" pitchFamily="18" charset="0"/>
                <a:cs typeface="Times New Roman" pitchFamily="18" charset="0"/>
              </a:rPr>
              <a:t>Marcus Tullius Cicero</a:t>
            </a:r>
          </a:p>
          <a:p>
            <a:pPr eaLnBrk="1" hangingPunct="1"/>
            <a:endParaRPr lang="en-CA" i="1" dirty="0"/>
          </a:p>
        </p:txBody>
      </p:sp>
      <p:sp>
        <p:nvSpPr>
          <p:cNvPr id="18435" name="Content Placeholder 4"/>
          <p:cNvSpPr>
            <a:spLocks noGrp="1"/>
          </p:cNvSpPr>
          <p:nvPr>
            <p:ph type="body" sz="quarter" idx="11"/>
          </p:nvPr>
        </p:nvSpPr>
        <p:spPr/>
        <p:txBody>
          <a:bodyPr/>
          <a:lstStyle/>
          <a:p>
            <a:pPr marL="0" indent="0">
              <a:buFont typeface="Arial" charset="0"/>
              <a:buNone/>
            </a:pPr>
            <a:r>
              <a:rPr lang="en-US" dirty="0"/>
              <a:t>Every change begins with a leadership decision. Making the decision to institute changes is not always easy. Being prepared, planning well, and being surrounded by a good team will make that decision a lot easier. </a:t>
            </a:r>
            <a:endParaRPr lang="en-C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6D7FA0E-17E0-47AD-AC4C-8149F70DB0A6}"/>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Preparing and Planning</a:t>
            </a:r>
          </a:p>
        </p:txBody>
      </p:sp>
      <p:grpSp>
        <p:nvGrpSpPr>
          <p:cNvPr id="2" name="Group 1">
            <a:extLst>
              <a:ext uri="{FF2B5EF4-FFF2-40B4-BE49-F238E27FC236}">
                <a16:creationId xmlns:a16="http://schemas.microsoft.com/office/drawing/2014/main" id="{CF8076B2-D2AC-43E6-948D-6A657DEA8F2A}"/>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6442A562-1EAF-4DC1-B641-8CA86CE1354A}"/>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Positive frame of mind</a:t>
              </a:r>
            </a:p>
          </p:txBody>
        </p:sp>
        <p:sp>
          <p:nvSpPr>
            <p:cNvPr id="5" name="Freeform: Shape 4">
              <a:extLst>
                <a:ext uri="{FF2B5EF4-FFF2-40B4-BE49-F238E27FC236}">
                  <a16:creationId xmlns:a16="http://schemas.microsoft.com/office/drawing/2014/main" id="{5FE1F4DD-C60E-4F65-9C68-6F8BFC83FCDE}"/>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Be a reassuring and active force</a:t>
              </a:r>
            </a:p>
          </p:txBody>
        </p:sp>
        <p:sp>
          <p:nvSpPr>
            <p:cNvPr id="6" name="Freeform: Shape 5">
              <a:extLst>
                <a:ext uri="{FF2B5EF4-FFF2-40B4-BE49-F238E27FC236}">
                  <a16:creationId xmlns:a16="http://schemas.microsoft.com/office/drawing/2014/main" id="{5CA39638-CC53-4861-A6B7-EF0314A2204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Planning for the known is a must</a:t>
              </a:r>
            </a:p>
          </p:txBody>
        </p:sp>
        <p:sp>
          <p:nvSpPr>
            <p:cNvPr id="7" name="Freeform: Shape 6">
              <a:extLst>
                <a:ext uri="{FF2B5EF4-FFF2-40B4-BE49-F238E27FC236}">
                  <a16:creationId xmlns:a16="http://schemas.microsoft.com/office/drawing/2014/main" id="{FC5B914E-1548-4E84-8B7F-2B1FD4814F10}"/>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C21DB57C-E487-4054-9327-9F2019E24B1F}"/>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7D03DDB-5FDD-491C-B4EC-DB90D2DAF745}"/>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Delegating</a:t>
            </a:r>
          </a:p>
        </p:txBody>
      </p:sp>
      <p:grpSp>
        <p:nvGrpSpPr>
          <p:cNvPr id="2" name="Group 1">
            <a:extLst>
              <a:ext uri="{FF2B5EF4-FFF2-40B4-BE49-F238E27FC236}">
                <a16:creationId xmlns:a16="http://schemas.microsoft.com/office/drawing/2014/main" id="{CB610CDA-1569-411C-BC0B-CA5F1304E0F0}"/>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914306E4-E0AB-4F41-8345-840CEB6A6AB4}"/>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9AC4E111-2240-41F9-90EE-92093A613E14}"/>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Surround yourself with people that you can delegate to</a:t>
              </a:r>
            </a:p>
          </p:txBody>
        </p:sp>
        <p:sp>
          <p:nvSpPr>
            <p:cNvPr id="6" name="Oval 5">
              <a:extLst>
                <a:ext uri="{FF2B5EF4-FFF2-40B4-BE49-F238E27FC236}">
                  <a16:creationId xmlns:a16="http://schemas.microsoft.com/office/drawing/2014/main" id="{28143D62-6B3E-4ED3-8748-A5AF386983F1}"/>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F0354BC-7C03-4A41-8545-E27F9863DB3F}"/>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Communicating and providing feedback are the keys</a:t>
              </a:r>
            </a:p>
          </p:txBody>
        </p:sp>
        <p:sp>
          <p:nvSpPr>
            <p:cNvPr id="8" name="Oval 7">
              <a:extLst>
                <a:ext uri="{FF2B5EF4-FFF2-40B4-BE49-F238E27FC236}">
                  <a16:creationId xmlns:a16="http://schemas.microsoft.com/office/drawing/2014/main" id="{80607456-9590-406B-B152-362A05B9AF25}"/>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D5E3F1C-0C99-4E69-A036-2AB45284D97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Learn the strengths and weakness of your team</a:t>
              </a:r>
            </a:p>
          </p:txBody>
        </p:sp>
        <p:sp>
          <p:nvSpPr>
            <p:cNvPr id="10" name="Oval 9">
              <a:extLst>
                <a:ext uri="{FF2B5EF4-FFF2-40B4-BE49-F238E27FC236}">
                  <a16:creationId xmlns:a16="http://schemas.microsoft.com/office/drawing/2014/main" id="{2E5F4C4C-6549-4EFB-A770-1E86B89ABEDC}"/>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4A50C86-3F39-4120-8235-992AE603D0F9}"/>
              </a:ext>
            </a:extLst>
          </p:cNvPr>
          <p:cNvSpPr>
            <a:spLocks noGrp="1"/>
          </p:cNvSpPr>
          <p:nvPr>
            <p:ph sz="quarter" idx="11"/>
          </p:nvPr>
        </p:nvSpPr>
        <p:spPr/>
        <p:txBody>
          <a:bodyPr/>
          <a:lstStyle/>
          <a:p>
            <a:endParaRPr lang="en-US"/>
          </a:p>
        </p:txBody>
      </p:sp>
      <p:sp>
        <p:nvSpPr>
          <p:cNvPr id="18434" name="Title 4"/>
          <p:cNvSpPr>
            <a:spLocks noGrp="1"/>
          </p:cNvSpPr>
          <p:nvPr>
            <p:ph type="title"/>
          </p:nvPr>
        </p:nvSpPr>
        <p:spPr/>
        <p:txBody>
          <a:bodyPr>
            <a:normAutofit fontScale="90000"/>
          </a:bodyPr>
          <a:lstStyle/>
          <a:p>
            <a:pPr>
              <a:defRPr/>
            </a:pPr>
            <a:r>
              <a:rPr lang="en-US" dirty="0"/>
              <a:t>Keep the Lines of Communication Open</a:t>
            </a:r>
          </a:p>
        </p:txBody>
      </p:sp>
      <p:grpSp>
        <p:nvGrpSpPr>
          <p:cNvPr id="2" name="Group 1">
            <a:extLst>
              <a:ext uri="{FF2B5EF4-FFF2-40B4-BE49-F238E27FC236}">
                <a16:creationId xmlns:a16="http://schemas.microsoft.com/office/drawing/2014/main" id="{8681B343-512B-42B6-B325-4AA15C7FE0CF}"/>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0C9B763C-8CA2-4805-B366-EDE26497904F}"/>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Be aware of rumors</a:t>
              </a:r>
            </a:p>
          </p:txBody>
        </p:sp>
        <p:sp>
          <p:nvSpPr>
            <p:cNvPr id="5" name="Freeform: Shape 4">
              <a:extLst>
                <a:ext uri="{FF2B5EF4-FFF2-40B4-BE49-F238E27FC236}">
                  <a16:creationId xmlns:a16="http://schemas.microsoft.com/office/drawing/2014/main" id="{FC4BDBCE-7A81-40F4-9CC8-6A7964A3A382}"/>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135" tIns="199137" rIns="199136" bIns="636605" numCol="1" spcCol="1270" anchor="ctr" anchorCtr="0">
              <a:noAutofit/>
            </a:bodyPr>
            <a:lstStyle/>
            <a:p>
              <a:pPr marL="0" lvl="0" indent="0" algn="ctr" defTabSz="1244600">
                <a:lnSpc>
                  <a:spcPct val="90000"/>
                </a:lnSpc>
                <a:spcBef>
                  <a:spcPct val="0"/>
                </a:spcBef>
                <a:spcAft>
                  <a:spcPct val="35000"/>
                </a:spcAft>
                <a:buNone/>
              </a:pPr>
              <a:r>
                <a:rPr lang="en-US" sz="2800" kern="1200" dirty="0"/>
                <a:t>Provide them with the necessary resources</a:t>
              </a:r>
            </a:p>
          </p:txBody>
        </p:sp>
        <p:sp>
          <p:nvSpPr>
            <p:cNvPr id="6" name="Freeform: Shape 5">
              <a:extLst>
                <a:ext uri="{FF2B5EF4-FFF2-40B4-BE49-F238E27FC236}">
                  <a16:creationId xmlns:a16="http://schemas.microsoft.com/office/drawing/2014/main" id="{E9B87F52-56E6-4BC5-B6CD-A660F5A5BC29}"/>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135" tIns="199137" rIns="199136" bIns="636606" numCol="1" spcCol="1270" anchor="ctr" anchorCtr="0">
              <a:noAutofit/>
            </a:bodyPr>
            <a:lstStyle/>
            <a:p>
              <a:pPr marL="0" lvl="0" indent="0" algn="ctr" defTabSz="1244600">
                <a:lnSpc>
                  <a:spcPct val="90000"/>
                </a:lnSpc>
                <a:spcBef>
                  <a:spcPct val="0"/>
                </a:spcBef>
                <a:spcAft>
                  <a:spcPct val="35000"/>
                </a:spcAft>
                <a:buNone/>
              </a:pPr>
              <a:r>
                <a:rPr lang="en-US" sz="2800" kern="1200" dirty="0"/>
                <a:t>Reassure your team</a:t>
              </a:r>
            </a:p>
          </p:txBody>
        </p:sp>
        <p:sp>
          <p:nvSpPr>
            <p:cNvPr id="7" name="Freeform: Shape 6">
              <a:extLst>
                <a:ext uri="{FF2B5EF4-FFF2-40B4-BE49-F238E27FC236}">
                  <a16:creationId xmlns:a16="http://schemas.microsoft.com/office/drawing/2014/main" id="{EB0872E5-CA92-4FA4-A3A6-401E85BB6D95}"/>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9135" tIns="199136" rIns="199136" bIns="636606" numCol="1" spcCol="1270" anchor="ctr" anchorCtr="0">
              <a:noAutofit/>
            </a:bodyPr>
            <a:lstStyle/>
            <a:p>
              <a:pPr marL="0" lvl="0" indent="0" algn="ctr" defTabSz="1244600">
                <a:lnSpc>
                  <a:spcPct val="90000"/>
                </a:lnSpc>
                <a:spcBef>
                  <a:spcPct val="0"/>
                </a:spcBef>
                <a:spcAft>
                  <a:spcPct val="35000"/>
                </a:spcAft>
                <a:buNone/>
              </a:pPr>
              <a:r>
                <a:rPr lang="en-US" sz="2800" kern="1200" dirty="0"/>
                <a:t>Be available during the change process</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E1775A0-C216-44CF-9D77-E79C1D9A8639}"/>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sz="1800" dirty="0"/>
              <a:t>Coping with Pushback</a:t>
            </a:r>
          </a:p>
        </p:txBody>
      </p:sp>
      <p:grpSp>
        <p:nvGrpSpPr>
          <p:cNvPr id="2" name="Group 1">
            <a:extLst>
              <a:ext uri="{FF2B5EF4-FFF2-40B4-BE49-F238E27FC236}">
                <a16:creationId xmlns:a16="http://schemas.microsoft.com/office/drawing/2014/main" id="{FBA4D167-F470-4964-A4CE-2CFB63F3FEA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0C80A76-EF08-4BFD-AA0D-EC3AF96FA944}"/>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Pushback is normal</a:t>
              </a:r>
            </a:p>
          </p:txBody>
        </p:sp>
        <p:sp>
          <p:nvSpPr>
            <p:cNvPr id="5" name="Freeform: Shape 4">
              <a:extLst>
                <a:ext uri="{FF2B5EF4-FFF2-40B4-BE49-F238E27FC236}">
                  <a16:creationId xmlns:a16="http://schemas.microsoft.com/office/drawing/2014/main" id="{5493E435-14EB-4397-9BAD-F2E4BDE4F42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Provide facts</a:t>
              </a:r>
            </a:p>
          </p:txBody>
        </p:sp>
        <p:sp>
          <p:nvSpPr>
            <p:cNvPr id="6" name="Freeform: Shape 5">
              <a:extLst>
                <a:ext uri="{FF2B5EF4-FFF2-40B4-BE49-F238E27FC236}">
                  <a16:creationId xmlns:a16="http://schemas.microsoft.com/office/drawing/2014/main" id="{9C07926F-C8DA-4496-BED3-AA50ED32FA9E}"/>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Reassure them</a:t>
              </a:r>
            </a:p>
          </p:txBody>
        </p:sp>
        <p:sp>
          <p:nvSpPr>
            <p:cNvPr id="7" name="Freeform: Shape 6">
              <a:extLst>
                <a:ext uri="{FF2B5EF4-FFF2-40B4-BE49-F238E27FC236}">
                  <a16:creationId xmlns:a16="http://schemas.microsoft.com/office/drawing/2014/main" id="{3F637B76-E8B4-4DD2-8407-A12930F4F6EC}"/>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Involve people</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Preparing and planning should begin with:</a:t>
            </a:r>
          </a:p>
          <a:p>
            <a:pPr lvl="1">
              <a:lnSpc>
                <a:spcPct val="115000"/>
              </a:lnSpc>
              <a:spcBef>
                <a:spcPts val="0"/>
              </a:spcBef>
              <a:spcAft>
                <a:spcPts val="0"/>
              </a:spcAft>
              <a:buFont typeface="+mj-lt"/>
              <a:buAutoNum type="alphaLcParenR"/>
            </a:pPr>
            <a:r>
              <a:rPr lang="en-US" dirty="0">
                <a:ea typeface="Times New Roman"/>
                <a:cs typeface="Times New Roman"/>
              </a:rPr>
              <a:t>Rational thinking</a:t>
            </a:r>
          </a:p>
          <a:p>
            <a:pPr lvl="1">
              <a:lnSpc>
                <a:spcPct val="115000"/>
              </a:lnSpc>
              <a:spcBef>
                <a:spcPts val="0"/>
              </a:spcBef>
              <a:spcAft>
                <a:spcPts val="0"/>
              </a:spcAft>
              <a:buFont typeface="+mj-lt"/>
              <a:buAutoNum type="alphaLcParenR"/>
            </a:pPr>
            <a:r>
              <a:rPr lang="en-US" dirty="0">
                <a:ea typeface="Times New Roman"/>
                <a:cs typeface="Times New Roman"/>
              </a:rPr>
              <a:t>Putting yourself in a positive frame of mind</a:t>
            </a:r>
          </a:p>
          <a:p>
            <a:pPr lvl="1">
              <a:lnSpc>
                <a:spcPct val="115000"/>
              </a:lnSpc>
              <a:spcBef>
                <a:spcPts val="0"/>
              </a:spcBef>
              <a:spcAft>
                <a:spcPts val="0"/>
              </a:spcAft>
              <a:buFont typeface="+mj-lt"/>
              <a:buAutoNum type="alphaLcParenR"/>
            </a:pPr>
            <a:r>
              <a:rPr lang="en-US" dirty="0">
                <a:ea typeface="Times New Roman"/>
                <a:cs typeface="Times New Roman"/>
              </a:rPr>
              <a:t>Making a detailed schedule</a:t>
            </a:r>
          </a:p>
          <a:p>
            <a:pPr lvl="1">
              <a:lnSpc>
                <a:spcPct val="115000"/>
              </a:lnSpc>
              <a:spcBef>
                <a:spcPts val="0"/>
              </a:spcBef>
              <a:spcAft>
                <a:spcPts val="1000"/>
              </a:spcAft>
              <a:buFont typeface="+mj-lt"/>
              <a:buAutoNum type="alphaLcParenR"/>
            </a:pPr>
            <a:r>
              <a:rPr lang="en-US" dirty="0">
                <a:ea typeface="Times New Roman"/>
                <a:cs typeface="Times New Roman"/>
              </a:rPr>
              <a:t>Making a sketch of the plans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can and must control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minor part of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half of everything</a:t>
            </a:r>
          </a:p>
          <a:p>
            <a:pPr lvl="1">
              <a:lnSpc>
                <a:spcPct val="115000"/>
              </a:lnSpc>
              <a:spcBef>
                <a:spcPts val="0"/>
              </a:spcBef>
              <a:spcAft>
                <a:spcPts val="1000"/>
              </a:spcAft>
              <a:buFont typeface="+mj-lt"/>
              <a:buAutoNum type="alphaLcParenR"/>
            </a:pPr>
            <a:r>
              <a:rPr lang="en-US" dirty="0">
                <a:ea typeface="Times New Roman"/>
                <a:cs typeface="Times New Roman"/>
              </a:rPr>
              <a:t>You cannot control everything</a:t>
            </a:r>
          </a:p>
        </p:txBody>
      </p:sp>
    </p:spTree>
    <p:extLst>
      <p:ext uri="{BB962C8B-B14F-4D97-AF65-F5344CB8AC3E}">
        <p14:creationId xmlns:p14="http://schemas.microsoft.com/office/powerpoint/2010/main" val="7878782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When the change process begins, you will be depending:</a:t>
            </a:r>
          </a:p>
          <a:p>
            <a:pPr lvl="1">
              <a:lnSpc>
                <a:spcPct val="115000"/>
              </a:lnSpc>
              <a:spcBef>
                <a:spcPts val="0"/>
              </a:spcBef>
              <a:spcAft>
                <a:spcPts val="0"/>
              </a:spcAft>
              <a:buFont typeface="+mj-lt"/>
              <a:buAutoNum type="alphaLcParenR"/>
            </a:pPr>
            <a:r>
              <a:rPr lang="en-US" dirty="0">
                <a:ea typeface="Times New Roman"/>
                <a:cs typeface="Times New Roman"/>
              </a:rPr>
              <a:t>Only on yourself</a:t>
            </a:r>
          </a:p>
          <a:p>
            <a:pPr lvl="1">
              <a:lnSpc>
                <a:spcPct val="115000"/>
              </a:lnSpc>
              <a:spcBef>
                <a:spcPts val="0"/>
              </a:spcBef>
              <a:spcAft>
                <a:spcPts val="0"/>
              </a:spcAft>
              <a:buFont typeface="+mj-lt"/>
              <a:buAutoNum type="alphaLcParenR"/>
            </a:pPr>
            <a:r>
              <a:rPr lang="en-US" dirty="0">
                <a:ea typeface="Times New Roman"/>
                <a:cs typeface="Times New Roman"/>
              </a:rPr>
              <a:t>Mostly on the external factors</a:t>
            </a:r>
          </a:p>
          <a:p>
            <a:pPr lvl="1">
              <a:lnSpc>
                <a:spcPct val="115000"/>
              </a:lnSpc>
              <a:spcBef>
                <a:spcPts val="0"/>
              </a:spcBef>
              <a:spcAft>
                <a:spcPts val="0"/>
              </a:spcAft>
              <a:buFont typeface="+mj-lt"/>
              <a:buAutoNum type="alphaLcParenR"/>
            </a:pPr>
            <a:r>
              <a:rPr lang="en-US" dirty="0">
                <a:ea typeface="Times New Roman"/>
                <a:cs typeface="Times New Roman"/>
              </a:rPr>
              <a:t>On people that you can delegate to and be confident in their abilities and skills</a:t>
            </a:r>
          </a:p>
          <a:p>
            <a:pPr lvl="1">
              <a:lnSpc>
                <a:spcPct val="115000"/>
              </a:lnSpc>
              <a:spcBef>
                <a:spcPts val="0"/>
              </a:spcBef>
              <a:spcAft>
                <a:spcPts val="1000"/>
              </a:spcAft>
              <a:buFont typeface="+mj-lt"/>
              <a:buAutoNum type="alphaLcParenR"/>
            </a:pPr>
            <a:r>
              <a:rPr lang="en-US" dirty="0">
                <a:ea typeface="Times New Roman"/>
                <a:cs typeface="Times New Roman"/>
              </a:rPr>
              <a:t>On couple of closest individuals you cooperate with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An issue that sometimes arises when delegating is:</a:t>
            </a:r>
          </a:p>
          <a:p>
            <a:pPr lvl="1">
              <a:lnSpc>
                <a:spcPct val="115000"/>
              </a:lnSpc>
              <a:spcBef>
                <a:spcPts val="0"/>
              </a:spcBef>
              <a:spcAft>
                <a:spcPts val="0"/>
              </a:spcAft>
              <a:buFont typeface="+mj-lt"/>
              <a:buAutoNum type="alphaLcParenR"/>
            </a:pPr>
            <a:r>
              <a:rPr lang="en-US" dirty="0">
                <a:ea typeface="Times New Roman"/>
                <a:cs typeface="Times New Roman"/>
              </a:rPr>
              <a:t>Micro-managing</a:t>
            </a:r>
          </a:p>
          <a:p>
            <a:pPr lvl="1">
              <a:lnSpc>
                <a:spcPct val="115000"/>
              </a:lnSpc>
              <a:spcBef>
                <a:spcPts val="0"/>
              </a:spcBef>
              <a:spcAft>
                <a:spcPts val="0"/>
              </a:spcAft>
              <a:buFont typeface="+mj-lt"/>
              <a:buAutoNum type="alphaLcParenR"/>
            </a:pPr>
            <a:r>
              <a:rPr lang="en-US" dirty="0">
                <a:ea typeface="Times New Roman"/>
                <a:cs typeface="Times New Roman"/>
              </a:rPr>
              <a:t>Macro-managing</a:t>
            </a:r>
          </a:p>
          <a:p>
            <a:pPr lvl="1">
              <a:lnSpc>
                <a:spcPct val="115000"/>
              </a:lnSpc>
              <a:spcBef>
                <a:spcPts val="0"/>
              </a:spcBef>
              <a:spcAft>
                <a:spcPts val="0"/>
              </a:spcAft>
              <a:buFont typeface="+mj-lt"/>
              <a:buAutoNum type="alphaLcParenR"/>
            </a:pPr>
            <a:r>
              <a:rPr lang="en-US" dirty="0">
                <a:ea typeface="Times New Roman"/>
                <a:cs typeface="Times New Roman"/>
              </a:rPr>
              <a:t>External managing</a:t>
            </a:r>
          </a:p>
          <a:p>
            <a:pPr lvl="1">
              <a:lnSpc>
                <a:spcPct val="115000"/>
              </a:lnSpc>
              <a:spcBef>
                <a:spcPts val="0"/>
              </a:spcBef>
              <a:spcAft>
                <a:spcPts val="1000"/>
              </a:spcAft>
              <a:buFont typeface="+mj-lt"/>
              <a:buAutoNum type="alphaLcParenR"/>
            </a:pPr>
            <a:r>
              <a:rPr lang="en-US" dirty="0">
                <a:ea typeface="Times New Roman"/>
                <a:cs typeface="Times New Roman"/>
              </a:rPr>
              <a:t>Internal managing</a:t>
            </a:r>
          </a:p>
          <a:p>
            <a:endParaRPr lang="en-US" dirty="0"/>
          </a:p>
        </p:txBody>
      </p:sp>
    </p:spTree>
    <p:extLst>
      <p:ext uri="{BB962C8B-B14F-4D97-AF65-F5344CB8AC3E}">
        <p14:creationId xmlns:p14="http://schemas.microsoft.com/office/powerpoint/2010/main" val="3297366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only during the working hours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after working time only in exceptional occasions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all the time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rumors, you should:</a:t>
            </a:r>
          </a:p>
          <a:p>
            <a:pPr lvl="1">
              <a:lnSpc>
                <a:spcPct val="115000"/>
              </a:lnSpc>
              <a:spcBef>
                <a:spcPts val="0"/>
              </a:spcBef>
              <a:spcAft>
                <a:spcPts val="0"/>
              </a:spcAft>
              <a:buFont typeface="+mj-lt"/>
              <a:buAutoNum type="alphaLcParenR"/>
            </a:pPr>
            <a:r>
              <a:rPr lang="en-US" dirty="0">
                <a:ea typeface="Times New Roman"/>
                <a:cs typeface="Times New Roman"/>
              </a:rPr>
              <a:t>Ignore them</a:t>
            </a:r>
          </a:p>
          <a:p>
            <a:pPr lvl="1">
              <a:lnSpc>
                <a:spcPct val="115000"/>
              </a:lnSpc>
              <a:spcBef>
                <a:spcPts val="0"/>
              </a:spcBef>
              <a:spcAft>
                <a:spcPts val="0"/>
              </a:spcAft>
              <a:buFont typeface="+mj-lt"/>
              <a:buAutoNum type="alphaLcParenR"/>
            </a:pPr>
            <a:r>
              <a:rPr lang="en-US" dirty="0">
                <a:ea typeface="Times New Roman"/>
                <a:cs typeface="Times New Roman"/>
              </a:rPr>
              <a:t>Rely on them</a:t>
            </a:r>
          </a:p>
          <a:p>
            <a:pPr lvl="1">
              <a:lnSpc>
                <a:spcPct val="115000"/>
              </a:lnSpc>
              <a:spcBef>
                <a:spcPts val="0"/>
              </a:spcBef>
              <a:spcAft>
                <a:spcPts val="0"/>
              </a:spcAft>
              <a:buFont typeface="+mj-lt"/>
              <a:buAutoNum type="alphaLcParenR"/>
            </a:pPr>
            <a:r>
              <a:rPr lang="en-US" dirty="0">
                <a:ea typeface="Times New Roman"/>
                <a:cs typeface="Times New Roman"/>
              </a:rPr>
              <a:t>Put out honest and clear communication</a:t>
            </a:r>
          </a:p>
          <a:p>
            <a:pPr lvl="1">
              <a:lnSpc>
                <a:spcPct val="115000"/>
              </a:lnSpc>
              <a:spcBef>
                <a:spcPts val="0"/>
              </a:spcBef>
              <a:spcAft>
                <a:spcPts val="1000"/>
              </a:spcAft>
              <a:buFont typeface="+mj-lt"/>
              <a:buAutoNum type="alphaLcParenR"/>
            </a:pPr>
            <a:r>
              <a:rPr lang="en-US" dirty="0">
                <a:ea typeface="Times New Roman"/>
                <a:cs typeface="Times New Roman"/>
              </a:rPr>
              <a:t>Punish the ones who spread them</a:t>
            </a:r>
          </a:p>
        </p:txBody>
      </p:sp>
    </p:spTree>
    <p:extLst>
      <p:ext uri="{BB962C8B-B14F-4D97-AF65-F5344CB8AC3E}">
        <p14:creationId xmlns:p14="http://schemas.microsoft.com/office/powerpoint/2010/main" val="2807724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People generally gladly accept the change</a:t>
            </a:r>
          </a:p>
          <a:p>
            <a:pPr lvl="1">
              <a:lnSpc>
                <a:spcPct val="115000"/>
              </a:lnSpc>
              <a:spcBef>
                <a:spcPts val="0"/>
              </a:spcBef>
              <a:spcAft>
                <a:spcPts val="0"/>
              </a:spcAft>
              <a:buFont typeface="+mj-lt"/>
              <a:buAutoNum type="alphaLcParenR"/>
            </a:pPr>
            <a:r>
              <a:rPr lang="en-US" dirty="0">
                <a:ea typeface="Times New Roman"/>
                <a:cs typeface="Times New Roman"/>
              </a:rPr>
              <a:t>People generally accept the change, but not so gladly</a:t>
            </a:r>
          </a:p>
          <a:p>
            <a:pPr lvl="1">
              <a:lnSpc>
                <a:spcPct val="115000"/>
              </a:lnSpc>
              <a:spcBef>
                <a:spcPts val="0"/>
              </a:spcBef>
              <a:spcAft>
                <a:spcPts val="0"/>
              </a:spcAft>
              <a:buFont typeface="+mj-lt"/>
              <a:buAutoNum type="alphaLcParenR"/>
            </a:pPr>
            <a:r>
              <a:rPr lang="en-US" dirty="0">
                <a:ea typeface="Times New Roman"/>
                <a:cs typeface="Times New Roman"/>
              </a:rPr>
              <a:t>People generally hate changes</a:t>
            </a:r>
          </a:p>
          <a:p>
            <a:pPr lvl="1">
              <a:lnSpc>
                <a:spcPct val="115000"/>
              </a:lnSpc>
              <a:spcBef>
                <a:spcPts val="0"/>
              </a:spcBef>
              <a:spcAft>
                <a:spcPts val="1000"/>
              </a:spcAft>
              <a:buFont typeface="+mj-lt"/>
              <a:buAutoNum type="alphaLcParenR"/>
            </a:pPr>
            <a:r>
              <a:rPr lang="en-US" dirty="0">
                <a:ea typeface="Times New Roman"/>
                <a:cs typeface="Times New Roman"/>
              </a:rPr>
              <a:t>People generally do not enjoy changes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you are encountering an extreme case of pushback, you should:</a:t>
            </a: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still fall within the spectrum of the intended change</a:t>
            </a: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are mildly related with the intended change</a:t>
            </a:r>
          </a:p>
          <a:p>
            <a:pPr lvl="1">
              <a:lnSpc>
                <a:spcPct val="115000"/>
              </a:lnSpc>
              <a:spcBef>
                <a:spcPts val="0"/>
              </a:spcBef>
              <a:spcAft>
                <a:spcPts val="0"/>
              </a:spcAft>
              <a:buFont typeface="+mj-lt"/>
              <a:buAutoNum type="alphaLcParenR"/>
            </a:pPr>
            <a:r>
              <a:rPr lang="en-US" dirty="0">
                <a:ea typeface="Times New Roman"/>
                <a:cs typeface="Times New Roman"/>
              </a:rPr>
              <a:t>Change the concept of the intended change, so it can fit people’s aspirations</a:t>
            </a:r>
          </a:p>
          <a:p>
            <a:pPr lvl="1">
              <a:lnSpc>
                <a:spcPct val="115000"/>
              </a:lnSpc>
              <a:spcBef>
                <a:spcPts val="0"/>
              </a:spcBef>
              <a:spcAft>
                <a:spcPts val="1000"/>
              </a:spcAft>
              <a:buFont typeface="+mj-lt"/>
              <a:buAutoNum type="alphaLcParenR"/>
            </a:pPr>
            <a:r>
              <a:rPr lang="en-US" dirty="0">
                <a:ea typeface="Times New Roman"/>
                <a:cs typeface="Times New Roman"/>
              </a:rPr>
              <a:t>Give up the intended change to avoid the problems indicated at the very beginning</a:t>
            </a:r>
          </a:p>
          <a:p>
            <a:endParaRPr lang="en-US" dirty="0"/>
          </a:p>
        </p:txBody>
      </p:sp>
    </p:spTree>
    <p:extLst>
      <p:ext uri="{BB962C8B-B14F-4D97-AF65-F5344CB8AC3E}">
        <p14:creationId xmlns:p14="http://schemas.microsoft.com/office/powerpoint/2010/main" val="110263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8342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Preparing and planning should begin with:</a:t>
            </a:r>
          </a:p>
          <a:p>
            <a:pPr lvl="1">
              <a:lnSpc>
                <a:spcPct val="115000"/>
              </a:lnSpc>
              <a:spcBef>
                <a:spcPts val="0"/>
              </a:spcBef>
              <a:spcAft>
                <a:spcPts val="0"/>
              </a:spcAft>
              <a:buFont typeface="+mj-lt"/>
              <a:buAutoNum type="alphaLcParenR"/>
            </a:pPr>
            <a:r>
              <a:rPr lang="en-US" dirty="0">
                <a:ea typeface="Times New Roman"/>
                <a:cs typeface="Times New Roman"/>
              </a:rPr>
              <a:t>Rational thinking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Putting yourself in a positive frame of mind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Making a detailed schedule</a:t>
            </a:r>
          </a:p>
          <a:p>
            <a:pPr lvl="1">
              <a:lnSpc>
                <a:spcPct val="115000"/>
              </a:lnSpc>
              <a:spcBef>
                <a:spcPts val="0"/>
              </a:spcBef>
              <a:spcAft>
                <a:spcPts val="1000"/>
              </a:spcAft>
              <a:buFont typeface="+mj-lt"/>
              <a:buAutoNum type="alphaLcParenR"/>
            </a:pPr>
            <a:r>
              <a:rPr lang="en-US" dirty="0">
                <a:ea typeface="Times New Roman"/>
                <a:cs typeface="Times New Roman"/>
              </a:rPr>
              <a:t>Making a sketch of the plans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can and must control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minor part of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half of everything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cannot control everything</a:t>
            </a:r>
            <a:endParaRPr lang="en-US" dirty="0">
              <a:ea typeface="Times New Roman"/>
              <a:cs typeface="Times New Roman"/>
            </a:endParaRPr>
          </a:p>
        </p:txBody>
      </p:sp>
    </p:spTree>
    <p:extLst>
      <p:ext uri="{BB962C8B-B14F-4D97-AF65-F5344CB8AC3E}">
        <p14:creationId xmlns:p14="http://schemas.microsoft.com/office/powerpoint/2010/main" val="41987873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When the change process begins, you will be depending:</a:t>
            </a:r>
          </a:p>
          <a:p>
            <a:pPr lvl="1">
              <a:lnSpc>
                <a:spcPct val="115000"/>
              </a:lnSpc>
              <a:spcBef>
                <a:spcPts val="0"/>
              </a:spcBef>
              <a:spcAft>
                <a:spcPts val="0"/>
              </a:spcAft>
              <a:buFont typeface="+mj-lt"/>
              <a:buAutoNum type="alphaLcParenR"/>
            </a:pPr>
            <a:r>
              <a:rPr lang="en-US" dirty="0">
                <a:ea typeface="Times New Roman"/>
                <a:cs typeface="Times New Roman"/>
              </a:rPr>
              <a:t>Only on yourself</a:t>
            </a:r>
          </a:p>
          <a:p>
            <a:pPr lvl="1">
              <a:lnSpc>
                <a:spcPct val="115000"/>
              </a:lnSpc>
              <a:spcBef>
                <a:spcPts val="0"/>
              </a:spcBef>
              <a:spcAft>
                <a:spcPts val="0"/>
              </a:spcAft>
              <a:buFont typeface="+mj-lt"/>
              <a:buAutoNum type="alphaLcParenR"/>
            </a:pPr>
            <a:r>
              <a:rPr lang="en-US" dirty="0">
                <a:ea typeface="Times New Roman"/>
                <a:cs typeface="Times New Roman"/>
              </a:rPr>
              <a:t>Mostly on the external factors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 people that you can delegate to and be confident in their abilities and skills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On couple of closest individuals you cooperate with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An issue that sometimes arises when delegating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Micro-managing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Macro-managing</a:t>
            </a:r>
          </a:p>
          <a:p>
            <a:pPr lvl="1">
              <a:lnSpc>
                <a:spcPct val="115000"/>
              </a:lnSpc>
              <a:spcBef>
                <a:spcPts val="0"/>
              </a:spcBef>
              <a:spcAft>
                <a:spcPts val="0"/>
              </a:spcAft>
              <a:buFont typeface="+mj-lt"/>
              <a:buAutoNum type="alphaLcParenR"/>
            </a:pPr>
            <a:r>
              <a:rPr lang="en-US" dirty="0">
                <a:ea typeface="Times New Roman"/>
                <a:cs typeface="Times New Roman"/>
              </a:rPr>
              <a:t>External managing</a:t>
            </a:r>
          </a:p>
          <a:p>
            <a:pPr lvl="1">
              <a:lnSpc>
                <a:spcPct val="115000"/>
              </a:lnSpc>
              <a:spcBef>
                <a:spcPts val="0"/>
              </a:spcBef>
              <a:spcAft>
                <a:spcPts val="1000"/>
              </a:spcAft>
              <a:buFont typeface="+mj-lt"/>
              <a:buAutoNum type="alphaLcParenR"/>
            </a:pPr>
            <a:r>
              <a:rPr lang="en-US" dirty="0">
                <a:ea typeface="Times New Roman"/>
                <a:cs typeface="Times New Roman"/>
              </a:rPr>
              <a:t>Internal managing</a:t>
            </a:r>
          </a:p>
          <a:p>
            <a:endParaRPr lang="en-US" dirty="0"/>
          </a:p>
        </p:txBody>
      </p:sp>
    </p:spTree>
    <p:extLst>
      <p:ext uri="{BB962C8B-B14F-4D97-AF65-F5344CB8AC3E}">
        <p14:creationId xmlns:p14="http://schemas.microsoft.com/office/powerpoint/2010/main" val="16532506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only during the working hours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after working time only in exceptional occasions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During the change process, you should be available all the time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rumors, you should:</a:t>
            </a:r>
          </a:p>
          <a:p>
            <a:pPr lvl="1">
              <a:lnSpc>
                <a:spcPct val="115000"/>
              </a:lnSpc>
              <a:spcBef>
                <a:spcPts val="0"/>
              </a:spcBef>
              <a:spcAft>
                <a:spcPts val="0"/>
              </a:spcAft>
              <a:buFont typeface="+mj-lt"/>
              <a:buAutoNum type="alphaLcParenR"/>
            </a:pPr>
            <a:r>
              <a:rPr lang="en-US" dirty="0">
                <a:ea typeface="Times New Roman"/>
                <a:cs typeface="Times New Roman"/>
              </a:rPr>
              <a:t>Ignore them</a:t>
            </a:r>
          </a:p>
          <a:p>
            <a:pPr lvl="1">
              <a:lnSpc>
                <a:spcPct val="115000"/>
              </a:lnSpc>
              <a:spcBef>
                <a:spcPts val="0"/>
              </a:spcBef>
              <a:spcAft>
                <a:spcPts val="0"/>
              </a:spcAft>
              <a:buFont typeface="+mj-lt"/>
              <a:buAutoNum type="alphaLcParenR"/>
            </a:pPr>
            <a:r>
              <a:rPr lang="en-US" dirty="0">
                <a:ea typeface="Times New Roman"/>
                <a:cs typeface="Times New Roman"/>
              </a:rPr>
              <a:t>Rely on them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Put out honest and clear communication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Punish the ones who spread them</a:t>
            </a:r>
          </a:p>
        </p:txBody>
      </p:sp>
    </p:spTree>
    <p:extLst>
      <p:ext uri="{BB962C8B-B14F-4D97-AF65-F5344CB8AC3E}">
        <p14:creationId xmlns:p14="http://schemas.microsoft.com/office/powerpoint/2010/main" val="38744051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People generally gladly accept the change</a:t>
            </a:r>
          </a:p>
          <a:p>
            <a:pPr lvl="1">
              <a:lnSpc>
                <a:spcPct val="115000"/>
              </a:lnSpc>
              <a:spcBef>
                <a:spcPts val="0"/>
              </a:spcBef>
              <a:spcAft>
                <a:spcPts val="0"/>
              </a:spcAft>
              <a:buFont typeface="+mj-lt"/>
              <a:buAutoNum type="alphaLcParenR"/>
            </a:pPr>
            <a:r>
              <a:rPr lang="en-US" dirty="0">
                <a:ea typeface="Times New Roman"/>
                <a:cs typeface="Times New Roman"/>
              </a:rPr>
              <a:t>People generally accept the change, but not so gladly</a:t>
            </a:r>
          </a:p>
          <a:p>
            <a:pPr lvl="1">
              <a:lnSpc>
                <a:spcPct val="115000"/>
              </a:lnSpc>
              <a:spcBef>
                <a:spcPts val="0"/>
              </a:spcBef>
              <a:spcAft>
                <a:spcPts val="0"/>
              </a:spcAft>
              <a:buFont typeface="+mj-lt"/>
              <a:buAutoNum type="alphaLcParenR"/>
            </a:pPr>
            <a:r>
              <a:rPr lang="en-US" dirty="0">
                <a:ea typeface="Times New Roman"/>
                <a:cs typeface="Times New Roman"/>
              </a:rPr>
              <a:t>People generally hate changes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People generally do not enjoy changes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you are encountering an extreme case of pushback, you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Provide people with some choices that still fall within the spectrum of the intended change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are mildly related with the intended change</a:t>
            </a:r>
          </a:p>
          <a:p>
            <a:pPr lvl="1">
              <a:lnSpc>
                <a:spcPct val="115000"/>
              </a:lnSpc>
              <a:spcBef>
                <a:spcPts val="0"/>
              </a:spcBef>
              <a:spcAft>
                <a:spcPts val="0"/>
              </a:spcAft>
              <a:buFont typeface="+mj-lt"/>
              <a:buAutoNum type="alphaLcParenR"/>
            </a:pPr>
            <a:r>
              <a:rPr lang="en-US" dirty="0">
                <a:ea typeface="Times New Roman"/>
                <a:cs typeface="Times New Roman"/>
              </a:rPr>
              <a:t>Change the concept of the intended change, so it can fit people’s aspirations</a:t>
            </a:r>
          </a:p>
          <a:p>
            <a:pPr lvl="1">
              <a:lnSpc>
                <a:spcPct val="115000"/>
              </a:lnSpc>
              <a:spcBef>
                <a:spcPts val="0"/>
              </a:spcBef>
              <a:spcAft>
                <a:spcPts val="1000"/>
              </a:spcAft>
              <a:buFont typeface="+mj-lt"/>
              <a:buAutoNum type="alphaLcParenR"/>
            </a:pPr>
            <a:r>
              <a:rPr lang="en-US" dirty="0">
                <a:ea typeface="Times New Roman"/>
                <a:cs typeface="Times New Roman"/>
              </a:rPr>
              <a:t>Give up the intended change to avoid the problems indicated at the very beginning</a:t>
            </a:r>
          </a:p>
          <a:p>
            <a:endParaRPr lang="en-US" dirty="0"/>
          </a:p>
        </p:txBody>
      </p:sp>
    </p:spTree>
    <p:extLst>
      <p:ext uri="{BB962C8B-B14F-4D97-AF65-F5344CB8AC3E}">
        <p14:creationId xmlns:p14="http://schemas.microsoft.com/office/powerpoint/2010/main" val="1642375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Six: Gaining Support</a:t>
            </a:r>
            <a:endParaRPr lang="en-CA" dirty="0"/>
          </a:p>
        </p:txBody>
      </p:sp>
      <p:sp>
        <p:nvSpPr>
          <p:cNvPr id="23556" name="Text Placeholder 5"/>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sz="2400" i="1" dirty="0">
                <a:ea typeface="Times New Roman"/>
                <a:cs typeface="Times New Roman"/>
              </a:rPr>
              <a:t>Those who expect moments of change to be comfortable and free of conflict have not learned their history.</a:t>
            </a:r>
          </a:p>
          <a:p>
            <a:pPr algn="ctr">
              <a:lnSpc>
                <a:spcPct val="115000"/>
              </a:lnSpc>
              <a:spcBef>
                <a:spcPts val="0"/>
              </a:spcBef>
              <a:spcAft>
                <a:spcPts val="1000"/>
              </a:spcAft>
              <a:defRPr/>
            </a:pPr>
            <a:r>
              <a:rPr lang="en-US" sz="2400" b="1" i="1" dirty="0">
                <a:ea typeface="Times New Roman"/>
                <a:cs typeface="Times New Roman"/>
              </a:rPr>
              <a:t>Joan Wallach Scott</a:t>
            </a:r>
          </a:p>
          <a:p>
            <a:pPr eaLnBrk="1" hangingPunct="1">
              <a:defRPr/>
            </a:pPr>
            <a:endParaRPr lang="en-CA" sz="2400" i="1" dirty="0"/>
          </a:p>
        </p:txBody>
      </p:sp>
      <p:sp>
        <p:nvSpPr>
          <p:cNvPr id="23555" name="Content Placeholder 4"/>
          <p:cNvSpPr>
            <a:spLocks noGrp="1"/>
          </p:cNvSpPr>
          <p:nvPr>
            <p:ph type="body" sz="quarter" idx="11"/>
          </p:nvPr>
        </p:nvSpPr>
        <p:spPr/>
        <p:txBody>
          <a:bodyPr/>
          <a:lstStyle/>
          <a:p>
            <a:pPr eaLnBrk="1" hangingPunct="1">
              <a:buFont typeface="Arial" charset="0"/>
              <a:buNone/>
            </a:pPr>
            <a:endParaRPr lang="en-US" dirty="0"/>
          </a:p>
          <a:p>
            <a:pPr eaLnBrk="1" hangingPunct="1">
              <a:buFont typeface="Arial" charset="0"/>
              <a:buNone/>
            </a:pPr>
            <a:r>
              <a:rPr lang="en-US" dirty="0"/>
              <a:t>It is vitally important to make sure </a:t>
            </a:r>
          </a:p>
          <a:p>
            <a:pPr eaLnBrk="1" hangingPunct="1">
              <a:buFont typeface="Arial" charset="0"/>
              <a:buNone/>
            </a:pPr>
            <a:r>
              <a:rPr lang="en-US" dirty="0"/>
              <a:t>that all stakeholders and employees </a:t>
            </a:r>
          </a:p>
          <a:p>
            <a:pPr eaLnBrk="1" hangingPunct="1">
              <a:buFont typeface="Arial" charset="0"/>
              <a:buNone/>
            </a:pPr>
            <a:r>
              <a:rPr lang="en-US" dirty="0"/>
              <a:t>are on board with a change.</a:t>
            </a:r>
            <a:endParaRPr lang="en-C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6BBD5D0-6038-4D6F-9306-86148BE0A833}"/>
              </a:ext>
            </a:extLst>
          </p:cNvPr>
          <p:cNvSpPr>
            <a:spLocks noGrp="1"/>
          </p:cNvSpPr>
          <p:nvPr>
            <p:ph sz="quarter" idx="11"/>
          </p:nvPr>
        </p:nvSpPr>
        <p:spPr/>
        <p:txBody>
          <a:bodyPr/>
          <a:lstStyle/>
          <a:p>
            <a:endParaRPr lang="en-US"/>
          </a:p>
        </p:txBody>
      </p:sp>
      <p:sp>
        <p:nvSpPr>
          <p:cNvPr id="24578" name="Title 4"/>
          <p:cNvSpPr>
            <a:spLocks noGrp="1"/>
          </p:cNvSpPr>
          <p:nvPr>
            <p:ph type="title"/>
          </p:nvPr>
        </p:nvSpPr>
        <p:spPr/>
        <p:txBody>
          <a:bodyPr/>
          <a:lstStyle/>
          <a:p>
            <a:pPr eaLnBrk="1" hangingPunct="1"/>
            <a:r>
              <a:rPr lang="en-US" dirty="0"/>
              <a:t>Gathering Data</a:t>
            </a:r>
            <a:endParaRPr lang="en-CA" dirty="0"/>
          </a:p>
        </p:txBody>
      </p:sp>
      <p:grpSp>
        <p:nvGrpSpPr>
          <p:cNvPr id="2" name="Group 1">
            <a:extLst>
              <a:ext uri="{FF2B5EF4-FFF2-40B4-BE49-F238E27FC236}">
                <a16:creationId xmlns:a16="http://schemas.microsoft.com/office/drawing/2014/main" id="{2CE412FD-9E19-4CD6-815C-168761C0F835}"/>
              </a:ext>
            </a:extLst>
          </p:cNvPr>
          <p:cNvGrpSpPr/>
          <p:nvPr/>
        </p:nvGrpSpPr>
        <p:grpSpPr>
          <a:xfrm>
            <a:off x="1521331" y="1601909"/>
            <a:ext cx="6101337" cy="4522543"/>
            <a:chOff x="1521331" y="1601909"/>
            <a:chExt cx="6101337" cy="4522543"/>
          </a:xfrm>
        </p:grpSpPr>
        <p:sp>
          <p:nvSpPr>
            <p:cNvPr id="4" name="Freeform: Shape 3">
              <a:extLst>
                <a:ext uri="{FF2B5EF4-FFF2-40B4-BE49-F238E27FC236}">
                  <a16:creationId xmlns:a16="http://schemas.microsoft.com/office/drawing/2014/main" id="{A56D2F0C-A9BC-4EF2-AB84-BE350452DE37}"/>
                </a:ext>
              </a:extLst>
            </p:cNvPr>
            <p:cNvSpPr/>
            <p:nvPr/>
          </p:nvSpPr>
          <p:spPr>
            <a:xfrm rot="21600000">
              <a:off x="2149984" y="1601909"/>
              <a:ext cx="5472684" cy="1257306"/>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8762" tIns="133351" rIns="248920" bIns="133351" numCol="1" spcCol="1270" anchor="ctr" anchorCtr="0">
              <a:noAutofit/>
            </a:bodyPr>
            <a:lstStyle/>
            <a:p>
              <a:pPr marL="0" lvl="0" indent="0" algn="ctr" defTabSz="1555750">
                <a:lnSpc>
                  <a:spcPct val="90000"/>
                </a:lnSpc>
                <a:spcBef>
                  <a:spcPct val="0"/>
                </a:spcBef>
                <a:spcAft>
                  <a:spcPct val="35000"/>
                </a:spcAft>
                <a:buNone/>
              </a:pPr>
              <a:r>
                <a:rPr lang="en-US" sz="3500" kern="1200" dirty="0"/>
                <a:t>Identify pros and cons</a:t>
              </a:r>
            </a:p>
          </p:txBody>
        </p:sp>
        <p:sp>
          <p:nvSpPr>
            <p:cNvPr id="5" name="Oval 4">
              <a:extLst>
                <a:ext uri="{FF2B5EF4-FFF2-40B4-BE49-F238E27FC236}">
                  <a16:creationId xmlns:a16="http://schemas.microsoft.com/office/drawing/2014/main" id="{F819E219-9D5D-415F-A096-E382C5BACFAE}"/>
                </a:ext>
              </a:extLst>
            </p:cNvPr>
            <p:cNvSpPr/>
            <p:nvPr/>
          </p:nvSpPr>
          <p:spPr>
            <a:xfrm>
              <a:off x="1521331" y="1601910"/>
              <a:ext cx="1257304" cy="1257304"/>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092822C6-AE57-4D2F-BE10-EABD3DA4815C}"/>
                </a:ext>
              </a:extLst>
            </p:cNvPr>
            <p:cNvSpPr/>
            <p:nvPr/>
          </p:nvSpPr>
          <p:spPr>
            <a:xfrm rot="21600000">
              <a:off x="2149984" y="3234528"/>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What is going right or wrong</a:t>
              </a:r>
            </a:p>
          </p:txBody>
        </p:sp>
        <p:sp>
          <p:nvSpPr>
            <p:cNvPr id="7" name="Oval 6">
              <a:extLst>
                <a:ext uri="{FF2B5EF4-FFF2-40B4-BE49-F238E27FC236}">
                  <a16:creationId xmlns:a16="http://schemas.microsoft.com/office/drawing/2014/main" id="{E9F4B286-E156-4B5F-82E1-19F2CE0F07B9}"/>
                </a:ext>
              </a:extLst>
            </p:cNvPr>
            <p:cNvSpPr/>
            <p:nvPr/>
          </p:nvSpPr>
          <p:spPr>
            <a:xfrm>
              <a:off x="1521331" y="3234529"/>
              <a:ext cx="1257304" cy="1257304"/>
            </a:xfrm>
            <a:prstGeom prst="ellipse">
              <a:avLst/>
            </a:prstGeom>
            <a:solidFill>
              <a:schemeClr val="accent2">
                <a:tint val="50000"/>
                <a:hueOff val="2501437"/>
                <a:satOff val="-2237"/>
                <a:lumOff val="6"/>
              </a:schemeClr>
            </a:solidFill>
          </p:spPr>
          <p:style>
            <a:lnRef idx="2">
              <a:schemeClr val="lt1">
                <a:hueOff val="0"/>
                <a:satOff val="0"/>
                <a:lumOff val="0"/>
                <a:alphaOff val="0"/>
              </a:schemeClr>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EA2740CE-02D3-4C30-B1E0-B71FE0FFB859}"/>
                </a:ext>
              </a:extLst>
            </p:cNvPr>
            <p:cNvSpPr/>
            <p:nvPr/>
          </p:nvSpPr>
          <p:spPr>
            <a:xfrm rot="21600000">
              <a:off x="2149984" y="4867147"/>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Analyze any two opposing positions</a:t>
              </a:r>
            </a:p>
          </p:txBody>
        </p:sp>
        <p:sp>
          <p:nvSpPr>
            <p:cNvPr id="9" name="Oval 8">
              <a:extLst>
                <a:ext uri="{FF2B5EF4-FFF2-40B4-BE49-F238E27FC236}">
                  <a16:creationId xmlns:a16="http://schemas.microsoft.com/office/drawing/2014/main" id="{4FEC6032-9C79-4720-B9A2-76EDDFA9C552}"/>
                </a:ext>
              </a:extLst>
            </p:cNvPr>
            <p:cNvSpPr/>
            <p:nvPr/>
          </p:nvSpPr>
          <p:spPr>
            <a:xfrm>
              <a:off x="1521331" y="4867148"/>
              <a:ext cx="1257304" cy="1257304"/>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0927683-E4D9-44C5-BF34-C39EB38B7208}"/>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pPr eaLnBrk="1" hangingPunct="1"/>
            <a:r>
              <a:rPr lang="en-US" dirty="0"/>
              <a:t>Addressing Concerns and Issues</a:t>
            </a:r>
            <a:endParaRPr lang="en-CA" dirty="0"/>
          </a:p>
        </p:txBody>
      </p:sp>
      <p:grpSp>
        <p:nvGrpSpPr>
          <p:cNvPr id="2" name="Group 1">
            <a:extLst>
              <a:ext uri="{FF2B5EF4-FFF2-40B4-BE49-F238E27FC236}">
                <a16:creationId xmlns:a16="http://schemas.microsoft.com/office/drawing/2014/main" id="{2C67339A-66E7-46D8-B2D7-3E4E408CC820}"/>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54B3CB18-497D-47CD-B5CB-47C219F612BD}"/>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Engage employees</a:t>
              </a:r>
            </a:p>
          </p:txBody>
        </p:sp>
        <p:sp>
          <p:nvSpPr>
            <p:cNvPr id="5" name="Rectangle: Rounded Corners 4">
              <a:extLst>
                <a:ext uri="{FF2B5EF4-FFF2-40B4-BE49-F238E27FC236}">
                  <a16:creationId xmlns:a16="http://schemas.microsoft.com/office/drawing/2014/main" id="{B2223EA6-0116-476B-ABD3-257BAB2D310C}"/>
                </a:ext>
              </a:extLst>
            </p:cNvPr>
            <p:cNvSpPr/>
            <p:nvPr/>
          </p:nvSpPr>
          <p:spPr>
            <a:xfrm>
              <a:off x="562393" y="1705393"/>
              <a:ext cx="1645920" cy="841546"/>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A1984225-653E-489C-AE61-F3D0F0931056}"/>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Equip managers &amp; supervisors</a:t>
              </a:r>
            </a:p>
          </p:txBody>
        </p:sp>
        <p:sp>
          <p:nvSpPr>
            <p:cNvPr id="7" name="Rectangle: Rounded Corners 6">
              <a:extLst>
                <a:ext uri="{FF2B5EF4-FFF2-40B4-BE49-F238E27FC236}">
                  <a16:creationId xmlns:a16="http://schemas.microsoft.com/office/drawing/2014/main" id="{D26AB657-A184-4CF9-83E9-1E15E4CAF883}"/>
                </a:ext>
              </a:extLst>
            </p:cNvPr>
            <p:cNvSpPr/>
            <p:nvPr/>
          </p:nvSpPr>
          <p:spPr>
            <a:xfrm>
              <a:off x="562393" y="2862519"/>
              <a:ext cx="1645920" cy="841546"/>
            </a:xfrm>
            <a:prstGeom prst="roundRect">
              <a:avLst>
                <a:gd name="adj" fmla="val 10000"/>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E0FB9D9D-A4D3-49F8-ACB8-E358554C8156}"/>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Contact those not yet on board</a:t>
              </a:r>
            </a:p>
          </p:txBody>
        </p:sp>
        <p:sp>
          <p:nvSpPr>
            <p:cNvPr id="9" name="Rectangle: Rounded Corners 8">
              <a:extLst>
                <a:ext uri="{FF2B5EF4-FFF2-40B4-BE49-F238E27FC236}">
                  <a16:creationId xmlns:a16="http://schemas.microsoft.com/office/drawing/2014/main" id="{173A8D7A-2BBA-4239-8644-0DBEB8480723}"/>
                </a:ext>
              </a:extLst>
            </p:cNvPr>
            <p:cNvSpPr/>
            <p:nvPr/>
          </p:nvSpPr>
          <p:spPr>
            <a:xfrm>
              <a:off x="562393" y="4019645"/>
              <a:ext cx="1645920" cy="841546"/>
            </a:xfrm>
            <a:prstGeom prst="roundRect">
              <a:avLst>
                <a:gd name="adj" fmla="val 10000"/>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B6DB60F1-18B7-42EC-B369-E6A4491C4C01}"/>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Align incentive and performance management systems</a:t>
              </a:r>
            </a:p>
          </p:txBody>
        </p:sp>
        <p:sp>
          <p:nvSpPr>
            <p:cNvPr id="11" name="Rectangle: Rounded Corners 10">
              <a:extLst>
                <a:ext uri="{FF2B5EF4-FFF2-40B4-BE49-F238E27FC236}">
                  <a16:creationId xmlns:a16="http://schemas.microsoft.com/office/drawing/2014/main" id="{65ADF58C-C8F2-44B6-9C2F-389489B91309}"/>
                </a:ext>
              </a:extLst>
            </p:cNvPr>
            <p:cNvSpPr/>
            <p:nvPr/>
          </p:nvSpPr>
          <p:spPr>
            <a:xfrm>
              <a:off x="562393" y="5176771"/>
              <a:ext cx="1645920" cy="841546"/>
            </a:xfrm>
            <a:prstGeom prst="roundRect">
              <a:avLst>
                <a:gd name="adj" fmla="val 10000"/>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895234F-0EB1-4DE7-8215-6C8E9B89AC7D}"/>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pPr eaLnBrk="1" hangingPunct="1"/>
            <a:r>
              <a:rPr lang="en-US" dirty="0"/>
              <a:t>Evaluating and Adapting</a:t>
            </a:r>
            <a:endParaRPr lang="en-CA" dirty="0"/>
          </a:p>
        </p:txBody>
      </p:sp>
      <p:grpSp>
        <p:nvGrpSpPr>
          <p:cNvPr id="2" name="Group 1">
            <a:extLst>
              <a:ext uri="{FF2B5EF4-FFF2-40B4-BE49-F238E27FC236}">
                <a16:creationId xmlns:a16="http://schemas.microsoft.com/office/drawing/2014/main" id="{AE17A35C-2254-4AAE-845A-3DA79F2EA94B}"/>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E8349FBF-BEF9-4895-AB1C-8FECE04C27AC}"/>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Feedback form </a:t>
              </a:r>
            </a:p>
          </p:txBody>
        </p:sp>
        <p:sp>
          <p:nvSpPr>
            <p:cNvPr id="5" name="Freeform: Shape 4">
              <a:extLst>
                <a:ext uri="{FF2B5EF4-FFF2-40B4-BE49-F238E27FC236}">
                  <a16:creationId xmlns:a16="http://schemas.microsoft.com/office/drawing/2014/main" id="{E0277C99-0F48-4ED0-8E4B-63FD40A7084A}"/>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In-house questionnaire </a:t>
              </a:r>
            </a:p>
          </p:txBody>
        </p:sp>
        <p:sp>
          <p:nvSpPr>
            <p:cNvPr id="6" name="Freeform: Shape 5">
              <a:extLst>
                <a:ext uri="{FF2B5EF4-FFF2-40B4-BE49-F238E27FC236}">
                  <a16:creationId xmlns:a16="http://schemas.microsoft.com/office/drawing/2014/main" id="{998321A3-61B4-4D6E-8BE8-00625AE73455}"/>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Email or focus group</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force field analysis DOESN’T help a change management team to:</a:t>
            </a:r>
          </a:p>
          <a:p>
            <a:pPr lvl="1">
              <a:lnSpc>
                <a:spcPct val="115000"/>
              </a:lnSpc>
              <a:spcBef>
                <a:spcPts val="0"/>
              </a:spcBef>
              <a:spcAft>
                <a:spcPts val="0"/>
              </a:spcAft>
              <a:buFont typeface="+mj-lt"/>
              <a:buAutoNum type="alphaLcParenR"/>
            </a:pPr>
            <a:r>
              <a:rPr lang="en-US" dirty="0">
                <a:ea typeface="Times New Roman"/>
                <a:cs typeface="Times New Roman"/>
              </a:rPr>
              <a:t>Analyze any two opposing positions</a:t>
            </a:r>
          </a:p>
          <a:p>
            <a:pPr lvl="1">
              <a:lnSpc>
                <a:spcPct val="115000"/>
              </a:lnSpc>
              <a:spcBef>
                <a:spcPts val="0"/>
              </a:spcBef>
              <a:spcAft>
                <a:spcPts val="0"/>
              </a:spcAft>
              <a:buFont typeface="+mj-lt"/>
              <a:buAutoNum type="alphaLcParenR"/>
            </a:pPr>
            <a:r>
              <a:rPr lang="en-US" dirty="0">
                <a:ea typeface="Times New Roman"/>
                <a:cs typeface="Times New Roman"/>
              </a:rPr>
              <a:t>Identify pros and cons of an option prior to making a decision</a:t>
            </a:r>
          </a:p>
          <a:p>
            <a:pPr lvl="1">
              <a:lnSpc>
                <a:spcPct val="115000"/>
              </a:lnSpc>
              <a:spcBef>
                <a:spcPts val="0"/>
              </a:spcBef>
              <a:spcAft>
                <a:spcPts val="0"/>
              </a:spcAft>
              <a:buFont typeface="+mj-lt"/>
              <a:buAutoNum type="alphaLcParenR"/>
            </a:pPr>
            <a:r>
              <a:rPr lang="en-US" dirty="0">
                <a:ea typeface="Times New Roman"/>
                <a:cs typeface="Times New Roman"/>
              </a:rPr>
              <a:t>Forecast the future outcome of the change</a:t>
            </a:r>
          </a:p>
          <a:p>
            <a:pPr lvl="1">
              <a:lnSpc>
                <a:spcPct val="115000"/>
              </a:lnSpc>
              <a:spcBef>
                <a:spcPts val="0"/>
              </a:spcBef>
              <a:spcAft>
                <a:spcPts val="1000"/>
              </a:spcAft>
              <a:buFont typeface="+mj-lt"/>
              <a:buAutoNum type="alphaLcParenR"/>
            </a:pPr>
            <a:r>
              <a:rPr lang="en-US" dirty="0">
                <a:ea typeface="Times New Roman"/>
                <a:cs typeface="Times New Roman"/>
              </a:rPr>
              <a:t>Explore what is going right and what is going wrong</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The force field analysis is developed by a:</a:t>
            </a:r>
          </a:p>
          <a:p>
            <a:pPr lvl="1">
              <a:lnSpc>
                <a:spcPct val="115000"/>
              </a:lnSpc>
              <a:spcBef>
                <a:spcPts val="0"/>
              </a:spcBef>
              <a:spcAft>
                <a:spcPts val="0"/>
              </a:spcAft>
              <a:buFont typeface="+mj-lt"/>
              <a:buAutoNum type="alphaLcParenR"/>
            </a:pPr>
            <a:r>
              <a:rPr lang="en-US" dirty="0">
                <a:ea typeface="Times New Roman"/>
                <a:cs typeface="Times New Roman"/>
              </a:rPr>
              <a:t>Social psychologist</a:t>
            </a:r>
          </a:p>
          <a:p>
            <a:pPr lvl="1">
              <a:lnSpc>
                <a:spcPct val="115000"/>
              </a:lnSpc>
              <a:spcBef>
                <a:spcPts val="0"/>
              </a:spcBef>
              <a:spcAft>
                <a:spcPts val="0"/>
              </a:spcAft>
              <a:buFont typeface="+mj-lt"/>
              <a:buAutoNum type="alphaLcParenR"/>
            </a:pPr>
            <a:r>
              <a:rPr lang="en-US" dirty="0">
                <a:ea typeface="Times New Roman"/>
                <a:cs typeface="Times New Roman"/>
              </a:rPr>
              <a:t>Psychologist</a:t>
            </a:r>
          </a:p>
          <a:p>
            <a:pPr lvl="1">
              <a:lnSpc>
                <a:spcPct val="115000"/>
              </a:lnSpc>
              <a:spcBef>
                <a:spcPts val="0"/>
              </a:spcBef>
              <a:spcAft>
                <a:spcPts val="0"/>
              </a:spcAft>
              <a:buFont typeface="+mj-lt"/>
              <a:buAutoNum type="alphaLcParenR"/>
            </a:pPr>
            <a:r>
              <a:rPr lang="en-US" dirty="0">
                <a:ea typeface="Times New Roman"/>
                <a:cs typeface="Times New Roman"/>
              </a:rPr>
              <a:t>Sociologist </a:t>
            </a:r>
          </a:p>
          <a:p>
            <a:pPr lvl="1">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2349796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To gain the necessary support for the change, you continually need to raise:</a:t>
            </a:r>
          </a:p>
          <a:p>
            <a:pPr lvl="1">
              <a:lnSpc>
                <a:spcPct val="115000"/>
              </a:lnSpc>
              <a:spcBef>
                <a:spcPts val="0"/>
              </a:spcBef>
              <a:spcAft>
                <a:spcPts val="0"/>
              </a:spcAft>
              <a:buFont typeface="+mj-lt"/>
              <a:buAutoNum type="alphaLcParenR"/>
            </a:pPr>
            <a:r>
              <a:rPr lang="en-US" dirty="0">
                <a:ea typeface="Times New Roman"/>
                <a:cs typeface="Times New Roman"/>
              </a:rPr>
              <a:t>Investments</a:t>
            </a:r>
          </a:p>
          <a:p>
            <a:pPr lvl="1">
              <a:lnSpc>
                <a:spcPct val="115000"/>
              </a:lnSpc>
              <a:spcBef>
                <a:spcPts val="0"/>
              </a:spcBef>
              <a:spcAft>
                <a:spcPts val="0"/>
              </a:spcAft>
              <a:buFont typeface="+mj-lt"/>
              <a:buAutoNum type="alphaLcParenR"/>
            </a:pPr>
            <a:r>
              <a:rPr lang="en-US" dirty="0">
                <a:ea typeface="Times New Roman"/>
                <a:cs typeface="Times New Roman"/>
              </a:rPr>
              <a:t>Awards</a:t>
            </a:r>
          </a:p>
          <a:p>
            <a:pPr lvl="1">
              <a:lnSpc>
                <a:spcPct val="115000"/>
              </a:lnSpc>
              <a:spcBef>
                <a:spcPts val="0"/>
              </a:spcBef>
              <a:spcAft>
                <a:spcPts val="0"/>
              </a:spcAft>
              <a:buFont typeface="+mj-lt"/>
              <a:buAutoNum type="alphaLcParenR"/>
            </a:pPr>
            <a:r>
              <a:rPr lang="en-US" dirty="0">
                <a:ea typeface="Times New Roman"/>
                <a:cs typeface="Times New Roman"/>
              </a:rPr>
              <a:t>Awareness</a:t>
            </a:r>
          </a:p>
          <a:p>
            <a:pPr lvl="1">
              <a:lnSpc>
                <a:spcPct val="115000"/>
              </a:lnSpc>
              <a:spcBef>
                <a:spcPts val="0"/>
              </a:spcBef>
              <a:spcAft>
                <a:spcPts val="1000"/>
              </a:spcAft>
              <a:buFont typeface="+mj-lt"/>
              <a:buAutoNum type="alphaLcParenR"/>
            </a:pPr>
            <a:r>
              <a:rPr lang="en-US" dirty="0">
                <a:ea typeface="Times New Roman"/>
                <a:cs typeface="Times New Roman"/>
              </a:rPr>
              <a:t>Ultimatums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helping strategies for addressing employee’s concerns?</a:t>
            </a:r>
          </a:p>
          <a:p>
            <a:pPr lvl="1">
              <a:lnSpc>
                <a:spcPct val="115000"/>
              </a:lnSpc>
              <a:spcBef>
                <a:spcPts val="0"/>
              </a:spcBef>
              <a:spcAft>
                <a:spcPts val="0"/>
              </a:spcAft>
              <a:buFont typeface="+mj-lt"/>
              <a:buAutoNum type="alphaLcParenR"/>
            </a:pPr>
            <a:r>
              <a:rPr lang="en-US" dirty="0">
                <a:ea typeface="Times New Roman"/>
                <a:cs typeface="Times New Roman"/>
              </a:rPr>
              <a:t>Engaging employees, providing forums for people to express their questions and concerns</a:t>
            </a:r>
          </a:p>
          <a:p>
            <a:pPr lvl="1">
              <a:lnSpc>
                <a:spcPct val="115000"/>
              </a:lnSpc>
              <a:spcBef>
                <a:spcPts val="0"/>
              </a:spcBef>
              <a:spcAft>
                <a:spcPts val="0"/>
              </a:spcAft>
              <a:buFont typeface="+mj-lt"/>
              <a:buAutoNum type="alphaLcParenR"/>
            </a:pPr>
            <a:r>
              <a:rPr lang="en-US" dirty="0">
                <a:ea typeface="Times New Roman"/>
                <a:cs typeface="Times New Roman"/>
              </a:rPr>
              <a:t>Aligning incentive and performance management systems to support the change</a:t>
            </a:r>
          </a:p>
          <a:p>
            <a:pPr lvl="1">
              <a:lnSpc>
                <a:spcPct val="115000"/>
              </a:lnSpc>
              <a:spcBef>
                <a:spcPts val="0"/>
              </a:spcBef>
              <a:spcAft>
                <a:spcPts val="0"/>
              </a:spcAft>
              <a:buFont typeface="+mj-lt"/>
              <a:buAutoNum type="alphaLcParenR"/>
            </a:pPr>
            <a:r>
              <a:rPr lang="en-US" dirty="0">
                <a:ea typeface="Times New Roman"/>
                <a:cs typeface="Times New Roman"/>
              </a:rPr>
              <a:t>Orchestrating opportunities for advocates of the change to contact those not yet on board</a:t>
            </a:r>
          </a:p>
          <a:p>
            <a:pPr lvl="1">
              <a:lnSpc>
                <a:spcPct val="115000"/>
              </a:lnSpc>
              <a:spcBef>
                <a:spcPts val="0"/>
              </a:spcBef>
              <a:spcAft>
                <a:spcPts val="1000"/>
              </a:spcAft>
              <a:buFont typeface="+mj-lt"/>
              <a:buAutoNum type="alphaLcParenR"/>
            </a:pPr>
            <a:r>
              <a:rPr lang="en-US" dirty="0">
                <a:ea typeface="Times New Roman"/>
                <a:cs typeface="Times New Roman"/>
              </a:rPr>
              <a:t>Giving employee’s some ultimatums to make them participate in the change</a:t>
            </a:r>
          </a:p>
        </p:txBody>
      </p:sp>
    </p:spTree>
    <p:extLst>
      <p:ext uri="{BB962C8B-B14F-4D97-AF65-F5344CB8AC3E}">
        <p14:creationId xmlns:p14="http://schemas.microsoft.com/office/powerpoint/2010/main" val="328790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826571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tabLst>
                <a:tab pos="800100" algn="l"/>
              </a:tabLst>
            </a:pPr>
            <a:r>
              <a:rPr lang="en-US" dirty="0">
                <a:ea typeface="Times New Roman"/>
                <a:cs typeface="Times New Roman"/>
              </a:rPr>
              <a:t>If the change is going right, the team members should:</a:t>
            </a:r>
          </a:p>
          <a:p>
            <a:pPr lvl="1">
              <a:lnSpc>
                <a:spcPct val="115000"/>
              </a:lnSpc>
              <a:spcBef>
                <a:spcPts val="0"/>
              </a:spcBef>
              <a:spcAft>
                <a:spcPts val="0"/>
              </a:spcAft>
              <a:buFont typeface="+mj-lt"/>
              <a:buAutoNum type="alphaLcParenR"/>
            </a:pPr>
            <a:r>
              <a:rPr lang="en-US" dirty="0">
                <a:ea typeface="Times New Roman"/>
                <a:cs typeface="Times New Roman"/>
              </a:rPr>
              <a:t>Still constantly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the key elements</a:t>
            </a:r>
          </a:p>
          <a:p>
            <a:pPr lvl="1">
              <a:lnSpc>
                <a:spcPct val="115000"/>
              </a:lnSpc>
              <a:spcBef>
                <a:spcPts val="0"/>
              </a:spcBef>
              <a:spcAft>
                <a:spcPts val="1000"/>
              </a:spcAft>
              <a:buFont typeface="+mj-lt"/>
              <a:buAutoNum type="alphaLcParenR"/>
            </a:pPr>
            <a:r>
              <a:rPr lang="en-US" dirty="0">
                <a:ea typeface="Times New Roman"/>
                <a:cs typeface="Times New Roman"/>
              </a:rPr>
              <a:t>Not waste the time observing the unnecessary things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forms is recommendable for gathering data from the ones involved in a change?</a:t>
            </a:r>
          </a:p>
          <a:p>
            <a:pPr lvl="1">
              <a:lnSpc>
                <a:spcPct val="115000"/>
              </a:lnSpc>
              <a:spcBef>
                <a:spcPts val="0"/>
              </a:spcBef>
              <a:spcAft>
                <a:spcPts val="0"/>
              </a:spcAft>
              <a:buFont typeface="+mj-lt"/>
              <a:buAutoNum type="alphaLcParenR"/>
            </a:pPr>
            <a:r>
              <a:rPr lang="en-US" dirty="0">
                <a:ea typeface="Times New Roman"/>
                <a:cs typeface="Times New Roman"/>
              </a:rPr>
              <a:t>Questionnaire </a:t>
            </a:r>
          </a:p>
          <a:p>
            <a:pPr lvl="1">
              <a:lnSpc>
                <a:spcPct val="115000"/>
              </a:lnSpc>
              <a:spcBef>
                <a:spcPts val="0"/>
              </a:spcBef>
              <a:spcAft>
                <a:spcPts val="0"/>
              </a:spcAft>
              <a:buFont typeface="+mj-lt"/>
              <a:buAutoNum type="alphaLcParenR"/>
            </a:pPr>
            <a:r>
              <a:rPr lang="en-US" dirty="0">
                <a:ea typeface="Times New Roman"/>
                <a:cs typeface="Times New Roman"/>
              </a:rPr>
              <a:t>Interview</a:t>
            </a:r>
          </a:p>
          <a:p>
            <a:pPr lvl="1">
              <a:lnSpc>
                <a:spcPct val="115000"/>
              </a:lnSpc>
              <a:spcBef>
                <a:spcPts val="0"/>
              </a:spcBef>
              <a:spcAft>
                <a:spcPts val="0"/>
              </a:spcAft>
              <a:buFont typeface="+mj-lt"/>
              <a:buAutoNum type="alphaLcParenR"/>
            </a:pPr>
            <a:r>
              <a:rPr lang="en-US" dirty="0">
                <a:ea typeface="Times New Roman"/>
                <a:cs typeface="Times New Roman"/>
              </a:rPr>
              <a:t>Feedback</a:t>
            </a:r>
          </a:p>
          <a:p>
            <a:pPr lvl="1">
              <a:lnSpc>
                <a:spcPct val="115000"/>
              </a:lnSpc>
              <a:spcBef>
                <a:spcPts val="0"/>
              </a:spcBef>
              <a:spcAft>
                <a:spcPts val="1000"/>
              </a:spcAft>
              <a:buFont typeface="+mj-lt"/>
              <a:buAutoNum type="alphaLcParenR"/>
            </a:pPr>
            <a:r>
              <a:rPr lang="en-US" dirty="0">
                <a:ea typeface="Times New Roman"/>
                <a:cs typeface="Times New Roman"/>
              </a:rPr>
              <a:t>Quiz</a:t>
            </a:r>
          </a:p>
        </p:txBody>
      </p:sp>
    </p:spTree>
    <p:extLst>
      <p:ext uri="{BB962C8B-B14F-4D97-AF65-F5344CB8AC3E}">
        <p14:creationId xmlns:p14="http://schemas.microsoft.com/office/powerpoint/2010/main" val="24261831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force field analysis DOESN’T help a change management team to:</a:t>
            </a:r>
          </a:p>
          <a:p>
            <a:pPr lvl="1">
              <a:lnSpc>
                <a:spcPct val="115000"/>
              </a:lnSpc>
              <a:spcBef>
                <a:spcPts val="0"/>
              </a:spcBef>
              <a:spcAft>
                <a:spcPts val="0"/>
              </a:spcAft>
              <a:buFont typeface="+mj-lt"/>
              <a:buAutoNum type="alphaLcParenR"/>
            </a:pPr>
            <a:r>
              <a:rPr lang="en-US" dirty="0">
                <a:ea typeface="Times New Roman"/>
                <a:cs typeface="Times New Roman"/>
              </a:rPr>
              <a:t>Analyze any two opposing positions</a:t>
            </a:r>
          </a:p>
          <a:p>
            <a:pPr lvl="1">
              <a:lnSpc>
                <a:spcPct val="115000"/>
              </a:lnSpc>
              <a:spcBef>
                <a:spcPts val="0"/>
              </a:spcBef>
              <a:spcAft>
                <a:spcPts val="0"/>
              </a:spcAft>
              <a:buFont typeface="+mj-lt"/>
              <a:buAutoNum type="alphaLcParenR"/>
            </a:pPr>
            <a:r>
              <a:rPr lang="en-US" dirty="0">
                <a:ea typeface="Times New Roman"/>
                <a:cs typeface="Times New Roman"/>
              </a:rPr>
              <a:t>Identify pros and cons of an option prior to making a decision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Forecast the future outcome of the change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Explore what is going right and what is going wrong</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The force field analysis is developed by 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psychologist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Psychologist</a:t>
            </a:r>
          </a:p>
          <a:p>
            <a:pPr lvl="1">
              <a:lnSpc>
                <a:spcPct val="115000"/>
              </a:lnSpc>
              <a:spcBef>
                <a:spcPts val="0"/>
              </a:spcBef>
              <a:spcAft>
                <a:spcPts val="0"/>
              </a:spcAft>
              <a:buFont typeface="+mj-lt"/>
              <a:buAutoNum type="alphaLcParenR"/>
            </a:pPr>
            <a:r>
              <a:rPr lang="en-US" dirty="0">
                <a:ea typeface="Times New Roman"/>
                <a:cs typeface="Times New Roman"/>
              </a:rPr>
              <a:t>Sociologist </a:t>
            </a:r>
          </a:p>
          <a:p>
            <a:pPr lvl="1">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38228542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To gain the necessary support for the change, you continually need to raise:</a:t>
            </a:r>
          </a:p>
          <a:p>
            <a:pPr lvl="1">
              <a:lnSpc>
                <a:spcPct val="115000"/>
              </a:lnSpc>
              <a:spcBef>
                <a:spcPts val="0"/>
              </a:spcBef>
              <a:spcAft>
                <a:spcPts val="0"/>
              </a:spcAft>
              <a:buFont typeface="+mj-lt"/>
              <a:buAutoNum type="alphaLcParenR"/>
            </a:pPr>
            <a:r>
              <a:rPr lang="en-US" dirty="0">
                <a:ea typeface="Times New Roman"/>
                <a:cs typeface="Times New Roman"/>
              </a:rPr>
              <a:t>Investments</a:t>
            </a:r>
          </a:p>
          <a:p>
            <a:pPr lvl="1">
              <a:lnSpc>
                <a:spcPct val="115000"/>
              </a:lnSpc>
              <a:spcBef>
                <a:spcPts val="0"/>
              </a:spcBef>
              <a:spcAft>
                <a:spcPts val="0"/>
              </a:spcAft>
              <a:buFont typeface="+mj-lt"/>
              <a:buAutoNum type="alphaLcParenR"/>
            </a:pPr>
            <a:r>
              <a:rPr lang="en-US" dirty="0">
                <a:ea typeface="Times New Roman"/>
                <a:cs typeface="Times New Roman"/>
              </a:rPr>
              <a:t>Awards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Awareness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Ultimatums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helping strategies for addressing employee’s concerns?</a:t>
            </a:r>
          </a:p>
          <a:p>
            <a:pPr lvl="1">
              <a:lnSpc>
                <a:spcPct val="115000"/>
              </a:lnSpc>
              <a:spcBef>
                <a:spcPts val="0"/>
              </a:spcBef>
              <a:spcAft>
                <a:spcPts val="0"/>
              </a:spcAft>
              <a:buFont typeface="+mj-lt"/>
              <a:buAutoNum type="alphaLcParenR"/>
            </a:pPr>
            <a:r>
              <a:rPr lang="en-US" dirty="0">
                <a:ea typeface="Times New Roman"/>
                <a:cs typeface="Times New Roman"/>
              </a:rPr>
              <a:t>Engaging employees, providing forums for people to express their questions and concerns</a:t>
            </a:r>
          </a:p>
          <a:p>
            <a:pPr lvl="1">
              <a:lnSpc>
                <a:spcPct val="115000"/>
              </a:lnSpc>
              <a:spcBef>
                <a:spcPts val="0"/>
              </a:spcBef>
              <a:spcAft>
                <a:spcPts val="0"/>
              </a:spcAft>
              <a:buFont typeface="+mj-lt"/>
              <a:buAutoNum type="alphaLcParenR"/>
            </a:pPr>
            <a:r>
              <a:rPr lang="en-US" dirty="0">
                <a:ea typeface="Times New Roman"/>
                <a:cs typeface="Times New Roman"/>
              </a:rPr>
              <a:t>Aligning incentive and performance management systems to support the change</a:t>
            </a:r>
          </a:p>
          <a:p>
            <a:pPr lvl="1">
              <a:lnSpc>
                <a:spcPct val="115000"/>
              </a:lnSpc>
              <a:spcBef>
                <a:spcPts val="0"/>
              </a:spcBef>
              <a:spcAft>
                <a:spcPts val="0"/>
              </a:spcAft>
              <a:buFont typeface="+mj-lt"/>
              <a:buAutoNum type="alphaLcParenR"/>
            </a:pPr>
            <a:r>
              <a:rPr lang="en-US" dirty="0">
                <a:ea typeface="Times New Roman"/>
                <a:cs typeface="Times New Roman"/>
              </a:rPr>
              <a:t>Orchestrating opportunities for advocates of the change to contact those not yet on board</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Giving employee’s some ultimatums to make them participate in the change</a:t>
            </a:r>
            <a:endParaRPr lang="en-US" dirty="0">
              <a:ea typeface="Times New Roman"/>
              <a:cs typeface="Times New Roman"/>
            </a:endParaRPr>
          </a:p>
        </p:txBody>
      </p:sp>
    </p:spTree>
    <p:extLst>
      <p:ext uri="{BB962C8B-B14F-4D97-AF65-F5344CB8AC3E}">
        <p14:creationId xmlns:p14="http://schemas.microsoft.com/office/powerpoint/2010/main" val="16333091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tabLst>
                <a:tab pos="800100" algn="l"/>
              </a:tabLst>
            </a:pPr>
            <a:r>
              <a:rPr lang="en-US" dirty="0">
                <a:ea typeface="Times New Roman"/>
                <a:cs typeface="Times New Roman"/>
              </a:rPr>
              <a:t>If the change is going right, the team members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Still constantly observe everything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Occasionally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the key elements</a:t>
            </a:r>
          </a:p>
          <a:p>
            <a:pPr lvl="1">
              <a:lnSpc>
                <a:spcPct val="115000"/>
              </a:lnSpc>
              <a:spcBef>
                <a:spcPts val="0"/>
              </a:spcBef>
              <a:spcAft>
                <a:spcPts val="1000"/>
              </a:spcAft>
              <a:buFont typeface="+mj-lt"/>
              <a:buAutoNum type="alphaLcParenR"/>
            </a:pPr>
            <a:r>
              <a:rPr lang="en-US" dirty="0">
                <a:ea typeface="Times New Roman"/>
                <a:cs typeface="Times New Roman"/>
              </a:rPr>
              <a:t>Not waste the time observing the unnecessary things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forms is recommendable for gathering data from the ones involved in a change?</a:t>
            </a:r>
          </a:p>
          <a:p>
            <a:pPr lvl="1">
              <a:lnSpc>
                <a:spcPct val="115000"/>
              </a:lnSpc>
              <a:spcBef>
                <a:spcPts val="0"/>
              </a:spcBef>
              <a:spcAft>
                <a:spcPts val="0"/>
              </a:spcAft>
              <a:buFont typeface="+mj-lt"/>
              <a:buAutoNum type="alphaLcParenR"/>
            </a:pPr>
            <a:r>
              <a:rPr lang="en-US" dirty="0">
                <a:ea typeface="Times New Roman"/>
                <a:cs typeface="Times New Roman"/>
              </a:rPr>
              <a:t>Questionnaire </a:t>
            </a:r>
          </a:p>
          <a:p>
            <a:pPr lvl="1">
              <a:lnSpc>
                <a:spcPct val="115000"/>
              </a:lnSpc>
              <a:spcBef>
                <a:spcPts val="0"/>
              </a:spcBef>
              <a:spcAft>
                <a:spcPts val="0"/>
              </a:spcAft>
              <a:buFont typeface="+mj-lt"/>
              <a:buAutoNum type="alphaLcParenR"/>
            </a:pPr>
            <a:r>
              <a:rPr lang="en-US" dirty="0">
                <a:ea typeface="Times New Roman"/>
                <a:cs typeface="Times New Roman"/>
              </a:rPr>
              <a:t>Interview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p>
          <a:p>
            <a:pPr lvl="1">
              <a:lnSpc>
                <a:spcPct val="115000"/>
              </a:lnSpc>
              <a:spcBef>
                <a:spcPts val="0"/>
              </a:spcBef>
              <a:spcAft>
                <a:spcPts val="1000"/>
              </a:spcAft>
              <a:buFont typeface="+mj-lt"/>
              <a:buAutoNum type="alphaLcParenR"/>
            </a:pPr>
            <a:r>
              <a:rPr lang="en-US" dirty="0">
                <a:ea typeface="Times New Roman"/>
                <a:cs typeface="Times New Roman"/>
              </a:rPr>
              <a:t>Quiz</a:t>
            </a:r>
          </a:p>
        </p:txBody>
      </p:sp>
    </p:spTree>
    <p:extLst>
      <p:ext uri="{BB962C8B-B14F-4D97-AF65-F5344CB8AC3E}">
        <p14:creationId xmlns:p14="http://schemas.microsoft.com/office/powerpoint/2010/main" val="335379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r>
              <a:rPr lang="en-CA" dirty="0"/>
              <a:t>Module Seven: </a:t>
            </a:r>
            <a:r>
              <a:rPr lang="en-US" dirty="0"/>
              <a:t>Making it All Worthwhile</a:t>
            </a:r>
            <a:endParaRPr lang="en-CA" dirty="0"/>
          </a:p>
        </p:txBody>
      </p:sp>
      <p:sp>
        <p:nvSpPr>
          <p:cNvPr id="27652" name="Text Placeholder 5"/>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i="1" dirty="0"/>
              <a:t>If you are not willing to risk the usual, you will have to settle for the ordinary.</a:t>
            </a:r>
          </a:p>
          <a:p>
            <a:pPr algn="ctr">
              <a:lnSpc>
                <a:spcPct val="115000"/>
              </a:lnSpc>
              <a:spcBef>
                <a:spcPts val="0"/>
              </a:spcBef>
              <a:spcAft>
                <a:spcPts val="1000"/>
              </a:spcAft>
              <a:defRPr/>
            </a:pPr>
            <a:r>
              <a:rPr lang="en-US" b="1" i="1" dirty="0"/>
              <a:t>Jim </a:t>
            </a:r>
            <a:r>
              <a:rPr lang="en-US" b="1" i="1" dirty="0" err="1"/>
              <a:t>Rohn</a:t>
            </a:r>
            <a:endParaRPr lang="en-CA" b="1" i="1" dirty="0"/>
          </a:p>
        </p:txBody>
      </p:sp>
      <p:sp>
        <p:nvSpPr>
          <p:cNvPr id="27651" name="Content Placeholder 4"/>
          <p:cNvSpPr>
            <a:spLocks noGrp="1"/>
          </p:cNvSpPr>
          <p:nvPr>
            <p:ph type="body" sz="quarter" idx="11"/>
          </p:nvPr>
        </p:nvSpPr>
        <p:spPr/>
        <p:txBody>
          <a:bodyPr/>
          <a:lstStyle/>
          <a:p>
            <a:pPr>
              <a:buFont typeface="Arial" charset="0"/>
              <a:buNone/>
            </a:pPr>
            <a:br>
              <a:rPr lang="en-CA" dirty="0"/>
            </a:br>
            <a:r>
              <a:rPr lang="en-US" dirty="0"/>
              <a:t>Once a change initiative is underway, it is critical to sustain the change with reinforcement.</a:t>
            </a:r>
            <a:endParaRPr lang="en-CA" dirty="0"/>
          </a:p>
          <a:p>
            <a:endParaRPr lang="en-CA"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4C82506-4EDA-45E6-82FB-03C3029FB21D}"/>
              </a:ext>
            </a:extLst>
          </p:cNvPr>
          <p:cNvSpPr>
            <a:spLocks noGrp="1"/>
          </p:cNvSpPr>
          <p:nvPr>
            <p:ph sz="quarter" idx="11"/>
          </p:nvPr>
        </p:nvSpPr>
        <p:spPr/>
        <p:txBody>
          <a:bodyPr/>
          <a:lstStyle/>
          <a:p>
            <a:endParaRPr lang="en-US"/>
          </a:p>
        </p:txBody>
      </p:sp>
      <p:sp>
        <p:nvSpPr>
          <p:cNvPr id="28674" name="Title 1"/>
          <p:cNvSpPr>
            <a:spLocks noGrp="1"/>
          </p:cNvSpPr>
          <p:nvPr>
            <p:ph type="title"/>
          </p:nvPr>
        </p:nvSpPr>
        <p:spPr/>
        <p:txBody>
          <a:bodyPr/>
          <a:lstStyle/>
          <a:p>
            <a:r>
              <a:rPr lang="en-US" dirty="0"/>
              <a:t>Leading Status Meetings</a:t>
            </a:r>
            <a:endParaRPr lang="en-CA" dirty="0"/>
          </a:p>
        </p:txBody>
      </p:sp>
      <p:grpSp>
        <p:nvGrpSpPr>
          <p:cNvPr id="2" name="Group 1">
            <a:extLst>
              <a:ext uri="{FF2B5EF4-FFF2-40B4-BE49-F238E27FC236}">
                <a16:creationId xmlns:a16="http://schemas.microsoft.com/office/drawing/2014/main" id="{B02A1F08-B61C-48AE-91CE-3743FD8973A3}"/>
              </a:ext>
            </a:extLst>
          </p:cNvPr>
          <p:cNvGrpSpPr/>
          <p:nvPr/>
        </p:nvGrpSpPr>
        <p:grpSpPr>
          <a:xfrm>
            <a:off x="457200" y="1662681"/>
            <a:ext cx="8229600" cy="4401000"/>
            <a:chOff x="457200" y="1662681"/>
            <a:chExt cx="8229600" cy="4401000"/>
          </a:xfrm>
        </p:grpSpPr>
        <p:sp>
          <p:nvSpPr>
            <p:cNvPr id="3" name="Rectangle 2">
              <a:extLst>
                <a:ext uri="{FF2B5EF4-FFF2-40B4-BE49-F238E27FC236}">
                  <a16:creationId xmlns:a16="http://schemas.microsoft.com/office/drawing/2014/main" id="{A5DFD19F-CE00-44C5-AB43-638015058CDE}"/>
                </a:ext>
              </a:extLst>
            </p:cNvPr>
            <p:cNvSpPr/>
            <p:nvPr/>
          </p:nvSpPr>
          <p:spPr>
            <a:xfrm>
              <a:off x="457200" y="2031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F7B72ED9-891B-4A5F-99CE-810C0B139301}"/>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Lead with objectives</a:t>
              </a:r>
              <a:endParaRPr lang="en-US" sz="3200" kern="1200" dirty="0"/>
            </a:p>
          </p:txBody>
        </p:sp>
        <p:sp>
          <p:nvSpPr>
            <p:cNvPr id="5" name="Rectangle 4">
              <a:extLst>
                <a:ext uri="{FF2B5EF4-FFF2-40B4-BE49-F238E27FC236}">
                  <a16:creationId xmlns:a16="http://schemas.microsoft.com/office/drawing/2014/main" id="{67204BCF-D7B0-41CA-AA25-3FDA7C5FFBE0}"/>
                </a:ext>
              </a:extLst>
            </p:cNvPr>
            <p:cNvSpPr/>
            <p:nvPr/>
          </p:nvSpPr>
          <p:spPr>
            <a:xfrm>
              <a:off x="457200" y="3165681"/>
              <a:ext cx="8229600" cy="630000"/>
            </a:xfrm>
            <a:prstGeom prst="rect">
              <a:avLst/>
            </a:prstGeom>
            <a:noFill/>
          </p:spPr>
          <p:style>
            <a:lnRef idx="2">
              <a:schemeClr val="accent3">
                <a:hueOff val="3750088"/>
                <a:satOff val="-5627"/>
                <a:lumOff val="-91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53F7DBA-ED6E-4379-AFB3-7F1C12ECE3CF}"/>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Empower to participate</a:t>
              </a:r>
              <a:endParaRPr lang="en-US" sz="3200" kern="1200" dirty="0"/>
            </a:p>
          </p:txBody>
        </p:sp>
        <p:sp>
          <p:nvSpPr>
            <p:cNvPr id="8" name="Rectangle 7">
              <a:extLst>
                <a:ext uri="{FF2B5EF4-FFF2-40B4-BE49-F238E27FC236}">
                  <a16:creationId xmlns:a16="http://schemas.microsoft.com/office/drawing/2014/main" id="{36DB7B62-F7D3-4592-8F7F-F1B45B47843B}"/>
                </a:ext>
              </a:extLst>
            </p:cNvPr>
            <p:cNvSpPr/>
            <p:nvPr/>
          </p:nvSpPr>
          <p:spPr>
            <a:xfrm>
              <a:off x="457200" y="4299681"/>
              <a:ext cx="8229600" cy="630000"/>
            </a:xfrm>
            <a:prstGeom prst="rect">
              <a:avLst/>
            </a:prstGeom>
            <a:noFill/>
          </p:spPr>
          <p:style>
            <a:lnRef idx="2">
              <a:schemeClr val="accent3">
                <a:hueOff val="7500176"/>
                <a:satOff val="-11253"/>
                <a:lumOff val="-183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F185FC4-1008-4A73-AD5A-559B2C919EDF}"/>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Aim for consensus</a:t>
              </a:r>
              <a:endParaRPr lang="en-US" sz="3200" kern="1200" dirty="0"/>
            </a:p>
          </p:txBody>
        </p:sp>
        <p:sp>
          <p:nvSpPr>
            <p:cNvPr id="10" name="Rectangle 9">
              <a:extLst>
                <a:ext uri="{FF2B5EF4-FFF2-40B4-BE49-F238E27FC236}">
                  <a16:creationId xmlns:a16="http://schemas.microsoft.com/office/drawing/2014/main" id="{23096BC0-E26E-48D3-A3F7-AB7E1071D6A7}"/>
                </a:ext>
              </a:extLst>
            </p:cNvPr>
            <p:cNvSpPr/>
            <p:nvPr/>
          </p:nvSpPr>
          <p:spPr>
            <a:xfrm>
              <a:off x="457200" y="5433681"/>
              <a:ext cx="8229600" cy="6300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CCDDAA8-7CEE-4236-8721-186A9B170298}"/>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Direct the process</a:t>
              </a:r>
              <a:endParaRPr lang="en-US" sz="3200" kern="1200" dirty="0"/>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B5D8E69-44B9-4F7C-B502-1E03D4F8DCFC}"/>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Celebrating Successes</a:t>
            </a:r>
            <a:endParaRPr lang="en-CA" dirty="0"/>
          </a:p>
        </p:txBody>
      </p:sp>
      <p:grpSp>
        <p:nvGrpSpPr>
          <p:cNvPr id="2" name="Group 1">
            <a:extLst>
              <a:ext uri="{FF2B5EF4-FFF2-40B4-BE49-F238E27FC236}">
                <a16:creationId xmlns:a16="http://schemas.microsoft.com/office/drawing/2014/main" id="{58EB5E31-972D-482A-8475-C8122EE57695}"/>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ED10E069-C49D-456F-ACDC-56E8E9CF2B9B}"/>
                </a:ext>
              </a:extLst>
            </p:cNvPr>
            <p:cNvSpPr/>
            <p:nvPr/>
          </p:nvSpPr>
          <p:spPr>
            <a:xfrm>
              <a:off x="5850867" y="1600200"/>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84A0C92-4D07-4380-ADAC-2D488A00DEBD}"/>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One on one conversation</a:t>
              </a:r>
              <a:endParaRPr lang="en-US" sz="4000" kern="1200" dirty="0"/>
            </a:p>
          </p:txBody>
        </p:sp>
        <p:sp>
          <p:nvSpPr>
            <p:cNvPr id="6" name="Arrow: Right 5">
              <a:extLst>
                <a:ext uri="{FF2B5EF4-FFF2-40B4-BE49-F238E27FC236}">
                  <a16:creationId xmlns:a16="http://schemas.microsoft.com/office/drawing/2014/main" id="{F34C1AF3-1998-4329-A0C3-A4FE6C1AB6A4}"/>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7E334DE-3C27-4C47-B811-766A43D84D36}"/>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Public recognition</a:t>
              </a:r>
              <a:endParaRPr lang="en-US" sz="4000" kern="1200" dirty="0"/>
            </a:p>
          </p:txBody>
        </p:sp>
        <p:sp>
          <p:nvSpPr>
            <p:cNvPr id="8" name="Arrow: Right 7">
              <a:extLst>
                <a:ext uri="{FF2B5EF4-FFF2-40B4-BE49-F238E27FC236}">
                  <a16:creationId xmlns:a16="http://schemas.microsoft.com/office/drawing/2014/main" id="{E0105453-A398-4A31-ABC6-6F0D553A51C5}"/>
                </a:ext>
              </a:extLst>
            </p:cNvPr>
            <p:cNvSpPr/>
            <p:nvPr/>
          </p:nvSpPr>
          <p:spPr>
            <a:xfrm>
              <a:off x="5850867" y="4711799"/>
              <a:ext cx="2835354"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5165151-D4E6-441A-AD5C-9FE7A9B84AA3}"/>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Group celebrations</a:t>
              </a:r>
              <a:endParaRPr lang="en-US" sz="4000" kern="1200" dirty="0"/>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66A065F-9C3F-46BB-81B3-69AD9DD4B39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rmAutofit fontScale="90000"/>
          </a:bodyPr>
          <a:lstStyle/>
          <a:p>
            <a:pPr>
              <a:defRPr/>
            </a:pPr>
            <a:r>
              <a:rPr lang="en-US" dirty="0"/>
              <a:t>Sharing the Results and Benefits</a:t>
            </a:r>
          </a:p>
        </p:txBody>
      </p:sp>
      <p:grpSp>
        <p:nvGrpSpPr>
          <p:cNvPr id="3" name="Group 2">
            <a:extLst>
              <a:ext uri="{FF2B5EF4-FFF2-40B4-BE49-F238E27FC236}">
                <a16:creationId xmlns:a16="http://schemas.microsoft.com/office/drawing/2014/main" id="{1441BC88-4E40-4ED4-873E-2F8E7DA3E457}"/>
              </a:ext>
            </a:extLst>
          </p:cNvPr>
          <p:cNvGrpSpPr/>
          <p:nvPr/>
        </p:nvGrpSpPr>
        <p:grpSpPr>
          <a:xfrm>
            <a:off x="2329755" y="1600552"/>
            <a:ext cx="4484488" cy="4525257"/>
            <a:chOff x="2329755" y="1600552"/>
            <a:chExt cx="4484488" cy="4525257"/>
          </a:xfrm>
        </p:grpSpPr>
        <p:sp>
          <p:nvSpPr>
            <p:cNvPr id="5" name="Freeform: Shape 4">
              <a:extLst>
                <a:ext uri="{FF2B5EF4-FFF2-40B4-BE49-F238E27FC236}">
                  <a16:creationId xmlns:a16="http://schemas.microsoft.com/office/drawing/2014/main" id="{D260F876-3782-446B-8F41-C4C00529CA92}"/>
                </a:ext>
              </a:extLst>
            </p:cNvPr>
            <p:cNvSpPr/>
            <p:nvPr/>
          </p:nvSpPr>
          <p:spPr>
            <a:xfrm>
              <a:off x="3809636" y="1600552"/>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Ongoing feedback</a:t>
              </a:r>
            </a:p>
          </p:txBody>
        </p:sp>
        <p:sp>
          <p:nvSpPr>
            <p:cNvPr id="6" name="Rectangle 5">
              <a:extLst>
                <a:ext uri="{FF2B5EF4-FFF2-40B4-BE49-F238E27FC236}">
                  <a16:creationId xmlns:a16="http://schemas.microsoft.com/office/drawing/2014/main" id="{A3196248-6E25-470A-A06C-17D420F72054}"/>
                </a:ext>
              </a:extLst>
            </p:cNvPr>
            <p:cNvSpPr/>
            <p:nvPr/>
          </p:nvSpPr>
          <p:spPr>
            <a:xfrm>
              <a:off x="2329755" y="1600552"/>
              <a:ext cx="1345346" cy="1358936"/>
            </a:xfrm>
            <a:prstGeom prst="rect">
              <a:avLst/>
            </a:prstGeom>
            <a:solidFill>
              <a:schemeClr val="accent3">
                <a:hueOff val="0"/>
                <a:satOff val="0"/>
                <a:lumOff val="0"/>
                <a:alpha val="99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30708E1B-58DA-4051-AF69-4F02735A92F6}"/>
                </a:ext>
              </a:extLst>
            </p:cNvPr>
            <p:cNvSpPr/>
            <p:nvPr/>
          </p:nvSpPr>
          <p:spPr>
            <a:xfrm>
              <a:off x="2329755" y="318371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All levels</a:t>
              </a:r>
            </a:p>
          </p:txBody>
        </p:sp>
        <p:sp>
          <p:nvSpPr>
            <p:cNvPr id="8" name="Rectangle 7">
              <a:extLst>
                <a:ext uri="{FF2B5EF4-FFF2-40B4-BE49-F238E27FC236}">
                  <a16:creationId xmlns:a16="http://schemas.microsoft.com/office/drawing/2014/main" id="{8F93C4E5-EAE2-43DF-987E-FC720DBD72C7}"/>
                </a:ext>
              </a:extLst>
            </p:cNvPr>
            <p:cNvSpPr/>
            <p:nvPr/>
          </p:nvSpPr>
          <p:spPr>
            <a:xfrm>
              <a:off x="5468897" y="3183713"/>
              <a:ext cx="1345346" cy="1358936"/>
            </a:xfrm>
            <a:prstGeom prst="rect">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491AE8EA-203C-48C8-8808-ED06B85BE54C}"/>
                </a:ext>
              </a:extLst>
            </p:cNvPr>
            <p:cNvSpPr/>
            <p:nvPr/>
          </p:nvSpPr>
          <p:spPr>
            <a:xfrm>
              <a:off x="3809636" y="476687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Know what results</a:t>
              </a:r>
            </a:p>
          </p:txBody>
        </p:sp>
        <p:sp>
          <p:nvSpPr>
            <p:cNvPr id="10" name="Rectangle 9">
              <a:extLst>
                <a:ext uri="{FF2B5EF4-FFF2-40B4-BE49-F238E27FC236}">
                  <a16:creationId xmlns:a16="http://schemas.microsoft.com/office/drawing/2014/main" id="{D2F1B4E8-AF1D-441C-B7C4-0976E33B7551}"/>
                </a:ext>
              </a:extLst>
            </p:cNvPr>
            <p:cNvSpPr/>
            <p:nvPr/>
          </p:nvSpPr>
          <p:spPr>
            <a:xfrm>
              <a:off x="2329755" y="4766873"/>
              <a:ext cx="1345346" cy="1358936"/>
            </a:xfrm>
            <a:prstGeom prst="rect">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If a leader wants to help to bring about learning and productivity, he should act as:</a:t>
            </a:r>
          </a:p>
          <a:p>
            <a:pPr lvl="1">
              <a:lnSpc>
                <a:spcPct val="115000"/>
              </a:lnSpc>
              <a:spcBef>
                <a:spcPts val="0"/>
              </a:spcBef>
              <a:spcAft>
                <a:spcPts val="0"/>
              </a:spcAft>
              <a:buFont typeface="+mj-lt"/>
              <a:buAutoNum type="alphaLcParenR"/>
            </a:pPr>
            <a:r>
              <a:rPr lang="en-US" dirty="0">
                <a:ea typeface="Times New Roman"/>
                <a:cs typeface="Times New Roman"/>
              </a:rPr>
              <a:t>A facilitator</a:t>
            </a:r>
          </a:p>
          <a:p>
            <a:pPr lvl="1">
              <a:lnSpc>
                <a:spcPct val="115000"/>
              </a:lnSpc>
              <a:spcBef>
                <a:spcPts val="0"/>
              </a:spcBef>
              <a:spcAft>
                <a:spcPts val="0"/>
              </a:spcAft>
              <a:buFont typeface="+mj-lt"/>
              <a:buAutoNum type="alphaLcParenR"/>
            </a:pPr>
            <a:r>
              <a:rPr lang="en-US" dirty="0">
                <a:ea typeface="Times New Roman"/>
                <a:cs typeface="Times New Roman"/>
              </a:rPr>
              <a:t>An equal employee as others</a:t>
            </a:r>
          </a:p>
          <a:p>
            <a:pPr lvl="1">
              <a:lnSpc>
                <a:spcPct val="115000"/>
              </a:lnSpc>
              <a:spcBef>
                <a:spcPts val="0"/>
              </a:spcBef>
              <a:spcAft>
                <a:spcPts val="0"/>
              </a:spcAft>
              <a:buFont typeface="+mj-lt"/>
              <a:buAutoNum type="alphaLcParenR"/>
            </a:pPr>
            <a:r>
              <a:rPr lang="en-US" dirty="0">
                <a:ea typeface="Times New Roman"/>
                <a:cs typeface="Times New Roman"/>
              </a:rPr>
              <a:t>A strict boss</a:t>
            </a:r>
          </a:p>
          <a:p>
            <a:pPr lvl="1">
              <a:lnSpc>
                <a:spcPct val="115000"/>
              </a:lnSpc>
              <a:spcBef>
                <a:spcPts val="0"/>
              </a:spcBef>
              <a:spcAft>
                <a:spcPts val="1000"/>
              </a:spcAft>
              <a:buFont typeface="+mj-lt"/>
              <a:buAutoNum type="alphaLcParenR"/>
            </a:pPr>
            <a:r>
              <a:rPr lang="en-US" dirty="0">
                <a:ea typeface="Times New Roman"/>
                <a:cs typeface="Times New Roman"/>
              </a:rPr>
              <a:t>A friendly boss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the acronym for model that provides a simple methodology for facilitating a participative meeting?</a:t>
            </a:r>
          </a:p>
          <a:p>
            <a:pPr lvl="1">
              <a:lnSpc>
                <a:spcPct val="115000"/>
              </a:lnSpc>
              <a:spcBef>
                <a:spcPts val="0"/>
              </a:spcBef>
              <a:spcAft>
                <a:spcPts val="0"/>
              </a:spcAft>
              <a:buFont typeface="+mj-lt"/>
              <a:buAutoNum type="alphaLcParenR"/>
            </a:pPr>
            <a:r>
              <a:rPr lang="en-US" dirty="0">
                <a:ea typeface="Times New Roman"/>
                <a:cs typeface="Times New Roman"/>
              </a:rPr>
              <a:t>LOAD</a:t>
            </a:r>
          </a:p>
          <a:p>
            <a:pPr lvl="1">
              <a:lnSpc>
                <a:spcPct val="115000"/>
              </a:lnSpc>
              <a:spcBef>
                <a:spcPts val="0"/>
              </a:spcBef>
              <a:spcAft>
                <a:spcPts val="0"/>
              </a:spcAft>
              <a:buFont typeface="+mj-lt"/>
              <a:buAutoNum type="alphaLcParenR"/>
            </a:pPr>
            <a:r>
              <a:rPr lang="en-US" dirty="0">
                <a:ea typeface="Times New Roman"/>
                <a:cs typeface="Times New Roman"/>
              </a:rPr>
              <a:t>LAED</a:t>
            </a:r>
          </a:p>
          <a:p>
            <a:pPr lvl="1">
              <a:lnSpc>
                <a:spcPct val="115000"/>
              </a:lnSpc>
              <a:spcBef>
                <a:spcPts val="0"/>
              </a:spcBef>
              <a:spcAft>
                <a:spcPts val="0"/>
              </a:spcAft>
              <a:buFont typeface="+mj-lt"/>
              <a:buAutoNum type="alphaLcParenR"/>
            </a:pPr>
            <a:r>
              <a:rPr lang="en-US" dirty="0">
                <a:ea typeface="Times New Roman"/>
                <a:cs typeface="Times New Roman"/>
              </a:rPr>
              <a:t>LEAD</a:t>
            </a:r>
          </a:p>
          <a:p>
            <a:pPr lvl="1">
              <a:lnSpc>
                <a:spcPct val="115000"/>
              </a:lnSpc>
              <a:spcBef>
                <a:spcPts val="0"/>
              </a:spcBef>
              <a:spcAft>
                <a:spcPts val="1000"/>
              </a:spcAft>
              <a:buFont typeface="+mj-lt"/>
              <a:buAutoNum type="alphaLcParenR"/>
            </a:pPr>
            <a:r>
              <a:rPr lang="en-US" dirty="0">
                <a:ea typeface="Times New Roman"/>
                <a:cs typeface="Times New Roman"/>
              </a:rPr>
              <a:t>LOUD</a:t>
            </a:r>
          </a:p>
        </p:txBody>
      </p:sp>
    </p:spTree>
    <p:extLst>
      <p:ext uri="{BB962C8B-B14F-4D97-AF65-F5344CB8AC3E}">
        <p14:creationId xmlns:p14="http://schemas.microsoft.com/office/powerpoint/2010/main" val="7977679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3"/>
              <a:tabLst>
                <a:tab pos="747713" algn="l"/>
                <a:tab pos="862013" algn="l"/>
              </a:tabLst>
            </a:pPr>
            <a:r>
              <a:rPr lang="en-US" dirty="0">
                <a:ea typeface="Times New Roman"/>
                <a:cs typeface="Times New Roman"/>
              </a:rPr>
              <a:t>Which of the following IS NOT one of the levels of celebrations?</a:t>
            </a:r>
          </a:p>
          <a:p>
            <a:pPr lvl="1">
              <a:lnSpc>
                <a:spcPct val="115000"/>
              </a:lnSpc>
              <a:spcBef>
                <a:spcPts val="0"/>
              </a:spcBef>
              <a:spcAft>
                <a:spcPts val="0"/>
              </a:spcAft>
              <a:buFont typeface="+mj-lt"/>
              <a:buAutoNum type="alphaLcParenR"/>
            </a:pPr>
            <a:r>
              <a:rPr lang="en-US" dirty="0">
                <a:ea typeface="Times New Roman"/>
                <a:cs typeface="Times New Roman"/>
              </a:rPr>
              <a:t>One on one conversation</a:t>
            </a:r>
          </a:p>
          <a:p>
            <a:pPr lvl="1">
              <a:lnSpc>
                <a:spcPct val="115000"/>
              </a:lnSpc>
              <a:spcBef>
                <a:spcPts val="0"/>
              </a:spcBef>
              <a:spcAft>
                <a:spcPts val="0"/>
              </a:spcAft>
              <a:buFont typeface="+mj-lt"/>
              <a:buAutoNum type="alphaLcParenR"/>
            </a:pPr>
            <a:r>
              <a:rPr lang="en-US" dirty="0">
                <a:ea typeface="Times New Roman"/>
                <a:cs typeface="Times New Roman"/>
              </a:rPr>
              <a:t>Celebration in inner circle of associates</a:t>
            </a:r>
          </a:p>
          <a:p>
            <a:pPr lvl="1">
              <a:lnSpc>
                <a:spcPct val="115000"/>
              </a:lnSpc>
              <a:spcBef>
                <a:spcPts val="0"/>
              </a:spcBef>
              <a:spcAft>
                <a:spcPts val="0"/>
              </a:spcAft>
              <a:buFont typeface="+mj-lt"/>
              <a:buAutoNum type="alphaLcParenR"/>
            </a:pPr>
            <a:r>
              <a:rPr lang="en-US" dirty="0">
                <a:ea typeface="Times New Roman"/>
                <a:cs typeface="Times New Roman"/>
              </a:rPr>
              <a:t>Public recognitions</a:t>
            </a:r>
          </a:p>
          <a:p>
            <a:pPr lvl="1">
              <a:lnSpc>
                <a:spcPct val="115000"/>
              </a:lnSpc>
              <a:spcBef>
                <a:spcPts val="0"/>
              </a:spcBef>
              <a:spcAft>
                <a:spcPts val="1000"/>
              </a:spcAft>
              <a:buFont typeface="+mj-lt"/>
              <a:buAutoNum type="alphaLcParenR"/>
            </a:pPr>
            <a:r>
              <a:rPr lang="en-US" dirty="0">
                <a:ea typeface="Times New Roman"/>
                <a:cs typeface="Times New Roman"/>
              </a:rPr>
              <a:t>Group celebrations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It is appropriate for managers and supervisors to participate in celebrations with employees, because:</a:t>
            </a:r>
          </a:p>
          <a:p>
            <a:pPr lvl="1">
              <a:lnSpc>
                <a:spcPct val="115000"/>
              </a:lnSpc>
              <a:spcBef>
                <a:spcPts val="0"/>
              </a:spcBef>
              <a:spcAft>
                <a:spcPts val="0"/>
              </a:spcAft>
              <a:buFont typeface="+mj-lt"/>
              <a:buAutoNum type="alphaLcParenR"/>
            </a:pPr>
            <a:r>
              <a:rPr lang="en-US" dirty="0">
                <a:ea typeface="Times New Roman"/>
                <a:cs typeface="Times New Roman"/>
              </a:rPr>
              <a:t>It contribute to the reputation and significance of the organization</a:t>
            </a:r>
          </a:p>
          <a:p>
            <a:pPr lvl="1">
              <a:lnSpc>
                <a:spcPct val="115000"/>
              </a:lnSpc>
              <a:spcBef>
                <a:spcPts val="0"/>
              </a:spcBef>
              <a:spcAft>
                <a:spcPts val="0"/>
              </a:spcAft>
              <a:buFont typeface="+mj-lt"/>
              <a:buAutoNum type="alphaLcParenR"/>
            </a:pPr>
            <a:r>
              <a:rPr lang="en-US" dirty="0">
                <a:ea typeface="Times New Roman"/>
                <a:cs typeface="Times New Roman"/>
              </a:rPr>
              <a:t>Communications from them have been shown to have a significant impact on employees</a:t>
            </a:r>
          </a:p>
          <a:p>
            <a:pPr lvl="1">
              <a:lnSpc>
                <a:spcPct val="115000"/>
              </a:lnSpc>
              <a:spcBef>
                <a:spcPts val="0"/>
              </a:spcBef>
              <a:spcAft>
                <a:spcPts val="0"/>
              </a:spcAft>
              <a:buFont typeface="+mj-lt"/>
              <a:buAutoNum type="alphaLcParenR"/>
            </a:pPr>
            <a:r>
              <a:rPr lang="en-US" dirty="0">
                <a:ea typeface="Times New Roman"/>
                <a:cs typeface="Times New Roman"/>
              </a:rPr>
              <a:t>It contributes to their reputation</a:t>
            </a:r>
          </a:p>
          <a:p>
            <a:pPr lvl="1">
              <a:lnSpc>
                <a:spcPct val="115000"/>
              </a:lnSpc>
              <a:spcBef>
                <a:spcPts val="0"/>
              </a:spcBef>
              <a:spcAft>
                <a:spcPts val="1000"/>
              </a:spcAft>
              <a:buFont typeface="+mj-lt"/>
              <a:buAutoNum type="alphaLcParenR"/>
            </a:pPr>
            <a:r>
              <a:rPr lang="en-US" dirty="0">
                <a:ea typeface="Times New Roman"/>
                <a:cs typeface="Times New Roman"/>
              </a:rPr>
              <a:t>They should also be rewarded for their work</a:t>
            </a:r>
          </a:p>
          <a:p>
            <a:endParaRPr lang="en-US" dirty="0"/>
          </a:p>
        </p:txBody>
      </p:sp>
    </p:spTree>
    <p:extLst>
      <p:ext uri="{BB962C8B-B14F-4D97-AF65-F5344CB8AC3E}">
        <p14:creationId xmlns:p14="http://schemas.microsoft.com/office/powerpoint/2010/main" val="2216256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first phases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the first and last phase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at all levels of change</a:t>
            </a:r>
          </a:p>
          <a:p>
            <a:pPr lvl="1">
              <a:lnSpc>
                <a:spcPct val="115000"/>
              </a:lnSpc>
              <a:spcBef>
                <a:spcPts val="0"/>
              </a:spcBef>
              <a:spcAft>
                <a:spcPts val="1000"/>
              </a:spcAft>
              <a:buFont typeface="+mj-lt"/>
              <a:buAutoNum type="alphaLcParenR"/>
            </a:pPr>
            <a:r>
              <a:rPr lang="en-US" dirty="0">
                <a:ea typeface="Times New Roman"/>
                <a:cs typeface="Times New Roman"/>
              </a:rPr>
              <a:t>Feedback is always optional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occurring results of a change process:</a:t>
            </a:r>
          </a:p>
          <a:p>
            <a:pPr lvl="1">
              <a:lnSpc>
                <a:spcPct val="115000"/>
              </a:lnSpc>
              <a:spcBef>
                <a:spcPts val="0"/>
              </a:spcBef>
              <a:spcAft>
                <a:spcPts val="0"/>
              </a:spcAft>
              <a:buFont typeface="+mj-lt"/>
              <a:buAutoNum type="alphaLcParenR"/>
            </a:pPr>
            <a:r>
              <a:rPr lang="en-US" dirty="0">
                <a:ea typeface="Times New Roman"/>
                <a:cs typeface="Times New Roman"/>
              </a:rPr>
              <a:t>Only the managers and supervisors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managers, supervisors and their closest associates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leaders of the team need to be informed about them</a:t>
            </a:r>
          </a:p>
          <a:p>
            <a:pPr lvl="1">
              <a:lnSpc>
                <a:spcPct val="115000"/>
              </a:lnSpc>
              <a:spcBef>
                <a:spcPts val="0"/>
              </a:spcBef>
              <a:spcAft>
                <a:spcPts val="1000"/>
              </a:spcAft>
              <a:buFont typeface="+mj-lt"/>
              <a:buAutoNum type="alphaLcParenR"/>
            </a:pPr>
            <a:r>
              <a:rPr lang="en-US" dirty="0">
                <a:ea typeface="Times New Roman"/>
                <a:cs typeface="Times New Roman"/>
              </a:rPr>
              <a:t>Everybody involved in the process should be informed</a:t>
            </a:r>
          </a:p>
        </p:txBody>
      </p:sp>
    </p:spTree>
    <p:extLst>
      <p:ext uri="{BB962C8B-B14F-4D97-AF65-F5344CB8AC3E}">
        <p14:creationId xmlns:p14="http://schemas.microsoft.com/office/powerpoint/2010/main" val="2619848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If a leader wants to help to bring about learning and productivity, he should act as: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facilitator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An equal employee as others</a:t>
            </a:r>
          </a:p>
          <a:p>
            <a:pPr lvl="1">
              <a:lnSpc>
                <a:spcPct val="115000"/>
              </a:lnSpc>
              <a:spcBef>
                <a:spcPts val="0"/>
              </a:spcBef>
              <a:spcAft>
                <a:spcPts val="0"/>
              </a:spcAft>
              <a:buFont typeface="+mj-lt"/>
              <a:buAutoNum type="alphaLcParenR"/>
            </a:pPr>
            <a:r>
              <a:rPr lang="en-US" dirty="0">
                <a:ea typeface="Times New Roman"/>
                <a:cs typeface="Times New Roman"/>
              </a:rPr>
              <a:t>A strict boss</a:t>
            </a:r>
          </a:p>
          <a:p>
            <a:pPr lvl="1">
              <a:lnSpc>
                <a:spcPct val="115000"/>
              </a:lnSpc>
              <a:spcBef>
                <a:spcPts val="0"/>
              </a:spcBef>
              <a:spcAft>
                <a:spcPts val="1000"/>
              </a:spcAft>
              <a:buFont typeface="+mj-lt"/>
              <a:buAutoNum type="alphaLcParenR"/>
            </a:pPr>
            <a:r>
              <a:rPr lang="en-US" dirty="0">
                <a:ea typeface="Times New Roman"/>
                <a:cs typeface="Times New Roman"/>
              </a:rPr>
              <a:t>A friendly boss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the acronym for model that provides a simple methodology for facilitating a participative meeting?</a:t>
            </a:r>
          </a:p>
          <a:p>
            <a:pPr lvl="1">
              <a:lnSpc>
                <a:spcPct val="115000"/>
              </a:lnSpc>
              <a:spcBef>
                <a:spcPts val="0"/>
              </a:spcBef>
              <a:spcAft>
                <a:spcPts val="0"/>
              </a:spcAft>
              <a:buFont typeface="+mj-lt"/>
              <a:buAutoNum type="alphaLcParenR"/>
            </a:pPr>
            <a:r>
              <a:rPr lang="en-US" dirty="0">
                <a:ea typeface="Times New Roman"/>
                <a:cs typeface="Times New Roman"/>
              </a:rPr>
              <a:t>LOAD</a:t>
            </a:r>
          </a:p>
          <a:p>
            <a:pPr lvl="1">
              <a:lnSpc>
                <a:spcPct val="115000"/>
              </a:lnSpc>
              <a:spcBef>
                <a:spcPts val="0"/>
              </a:spcBef>
              <a:spcAft>
                <a:spcPts val="0"/>
              </a:spcAft>
              <a:buFont typeface="+mj-lt"/>
              <a:buAutoNum type="alphaLcParenR"/>
            </a:pPr>
            <a:r>
              <a:rPr lang="en-US" dirty="0">
                <a:ea typeface="Times New Roman"/>
                <a:cs typeface="Times New Roman"/>
              </a:rPr>
              <a:t>LAED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LOUD</a:t>
            </a:r>
          </a:p>
        </p:txBody>
      </p:sp>
    </p:spTree>
    <p:extLst>
      <p:ext uri="{BB962C8B-B14F-4D97-AF65-F5344CB8AC3E}">
        <p14:creationId xmlns:p14="http://schemas.microsoft.com/office/powerpoint/2010/main" val="6090211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3"/>
              <a:tabLst>
                <a:tab pos="747713" algn="l"/>
                <a:tab pos="862013" algn="l"/>
              </a:tabLst>
            </a:pPr>
            <a:r>
              <a:rPr lang="en-US" dirty="0">
                <a:ea typeface="Times New Roman"/>
                <a:cs typeface="Times New Roman"/>
              </a:rPr>
              <a:t>Which of the following IS NOT one of the levels of celebrations?</a:t>
            </a:r>
          </a:p>
          <a:p>
            <a:pPr lvl="1">
              <a:lnSpc>
                <a:spcPct val="115000"/>
              </a:lnSpc>
              <a:spcBef>
                <a:spcPts val="0"/>
              </a:spcBef>
              <a:spcAft>
                <a:spcPts val="0"/>
              </a:spcAft>
              <a:buFont typeface="+mj-lt"/>
              <a:buAutoNum type="alphaLcParenR"/>
            </a:pPr>
            <a:r>
              <a:rPr lang="en-US" dirty="0">
                <a:ea typeface="Times New Roman"/>
                <a:cs typeface="Times New Roman"/>
              </a:rPr>
              <a:t>One on one conversation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Celebration in inner circle of associates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Public recognitions</a:t>
            </a:r>
          </a:p>
          <a:p>
            <a:pPr lvl="1">
              <a:lnSpc>
                <a:spcPct val="115000"/>
              </a:lnSpc>
              <a:spcBef>
                <a:spcPts val="0"/>
              </a:spcBef>
              <a:spcAft>
                <a:spcPts val="1000"/>
              </a:spcAft>
              <a:buFont typeface="+mj-lt"/>
              <a:buAutoNum type="alphaLcParenR"/>
            </a:pPr>
            <a:r>
              <a:rPr lang="en-US" dirty="0">
                <a:ea typeface="Times New Roman"/>
                <a:cs typeface="Times New Roman"/>
              </a:rPr>
              <a:t>Group celebrations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It is appropriate for managers and supervisors to participate in celebrations with employees, because:</a:t>
            </a:r>
          </a:p>
          <a:p>
            <a:pPr lvl="1">
              <a:lnSpc>
                <a:spcPct val="115000"/>
              </a:lnSpc>
              <a:spcBef>
                <a:spcPts val="0"/>
              </a:spcBef>
              <a:spcAft>
                <a:spcPts val="0"/>
              </a:spcAft>
              <a:buFont typeface="+mj-lt"/>
              <a:buAutoNum type="alphaLcParenR"/>
            </a:pPr>
            <a:r>
              <a:rPr lang="en-US" dirty="0">
                <a:ea typeface="Times New Roman"/>
                <a:cs typeface="Times New Roman"/>
              </a:rPr>
              <a:t>It contribute to the reputation and significance of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Communications from them have been shown to have a significant impact on employees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contributes to their reputation</a:t>
            </a:r>
          </a:p>
          <a:p>
            <a:pPr lvl="1">
              <a:lnSpc>
                <a:spcPct val="115000"/>
              </a:lnSpc>
              <a:spcBef>
                <a:spcPts val="0"/>
              </a:spcBef>
              <a:spcAft>
                <a:spcPts val="1000"/>
              </a:spcAft>
              <a:buFont typeface="+mj-lt"/>
              <a:buAutoNum type="alphaLcParenR"/>
            </a:pPr>
            <a:r>
              <a:rPr lang="en-US" dirty="0">
                <a:ea typeface="Times New Roman"/>
                <a:cs typeface="Times New Roman"/>
              </a:rPr>
              <a:t>They should also be rewarded for their work</a:t>
            </a:r>
          </a:p>
          <a:p>
            <a:endParaRPr lang="en-US" dirty="0"/>
          </a:p>
        </p:txBody>
      </p:sp>
    </p:spTree>
    <p:extLst>
      <p:ext uri="{BB962C8B-B14F-4D97-AF65-F5344CB8AC3E}">
        <p14:creationId xmlns:p14="http://schemas.microsoft.com/office/powerpoint/2010/main" val="27326301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first phases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the first and last phase of change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 is needed at all levels of change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Feedback is always optional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occurring results of a change process:</a:t>
            </a:r>
          </a:p>
          <a:p>
            <a:pPr lvl="1">
              <a:lnSpc>
                <a:spcPct val="115000"/>
              </a:lnSpc>
              <a:spcBef>
                <a:spcPts val="0"/>
              </a:spcBef>
              <a:spcAft>
                <a:spcPts val="0"/>
              </a:spcAft>
              <a:buFont typeface="+mj-lt"/>
              <a:buAutoNum type="alphaLcParenR"/>
            </a:pPr>
            <a:r>
              <a:rPr lang="en-US" dirty="0">
                <a:ea typeface="Times New Roman"/>
                <a:cs typeface="Times New Roman"/>
              </a:rPr>
              <a:t>Only the managers and supervisors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managers, supervisors and their closest associates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leaders of the team need to be informed about them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Everybody involved in the process should be informed</a:t>
            </a:r>
          </a:p>
        </p:txBody>
      </p:sp>
    </p:spTree>
    <p:extLst>
      <p:ext uri="{BB962C8B-B14F-4D97-AF65-F5344CB8AC3E}">
        <p14:creationId xmlns:p14="http://schemas.microsoft.com/office/powerpoint/2010/main" val="11490613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Eight: Using Appreciative Inquiry</a:t>
            </a:r>
            <a:endParaRPr lang="en-CA" dirty="0"/>
          </a:p>
        </p:txBody>
      </p:sp>
      <p:sp>
        <p:nvSpPr>
          <p:cNvPr id="3174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i="1" dirty="0">
                <a:cs typeface="Times New Roman" pitchFamily="18" charset="0"/>
              </a:rPr>
              <a:t>I keep my mind focused on peace, harmony, health, love, and abundance. Then, I can't be distracted by doubt, anxiety, or fear.</a:t>
            </a:r>
          </a:p>
          <a:p>
            <a:pPr algn="ctr">
              <a:lnSpc>
                <a:spcPct val="115000"/>
              </a:lnSpc>
              <a:spcBef>
                <a:spcPct val="0"/>
              </a:spcBef>
              <a:spcAft>
                <a:spcPts val="1000"/>
              </a:spcAft>
            </a:pPr>
            <a:r>
              <a:rPr lang="en-US" sz="2400" b="1" i="1" dirty="0">
                <a:cs typeface="Times New Roman" pitchFamily="18" charset="0"/>
              </a:rPr>
              <a:t>Edith Armstrong</a:t>
            </a:r>
          </a:p>
          <a:p>
            <a:pPr eaLnBrk="1" hangingPunct="1"/>
            <a:endParaRPr lang="en-CA" sz="2400" i="1" dirty="0"/>
          </a:p>
        </p:txBody>
      </p:sp>
      <p:sp>
        <p:nvSpPr>
          <p:cNvPr id="30723" name="Content Placeholder 4"/>
          <p:cNvSpPr>
            <a:spLocks noGrp="1"/>
          </p:cNvSpPr>
          <p:nvPr>
            <p:ph type="body" sz="quarter" idx="11"/>
          </p:nvPr>
        </p:nvSpPr>
        <p:spPr/>
        <p:txBody>
          <a:bodyPr>
            <a:normAutofit fontScale="55000" lnSpcReduction="20000"/>
          </a:bodyPr>
          <a:lstStyle/>
          <a:p>
            <a:pPr marL="0" indent="0">
              <a:buFont typeface="Arial" charset="0"/>
              <a:buNone/>
              <a:defRPr/>
            </a:pPr>
            <a:r>
              <a:rPr lang="en-US" sz="2800" dirty="0"/>
              <a:t>Appreciative inquiry is a model for change management developed by David L. Cooperrider, Ph.D., a professor at Case Western University.  The name combines two definitions:</a:t>
            </a:r>
          </a:p>
          <a:p>
            <a:pPr>
              <a:defRPr/>
            </a:pPr>
            <a:r>
              <a:rPr lang="en-US" sz="2800" b="1" dirty="0"/>
              <a:t>Appreciate</a:t>
            </a:r>
            <a:r>
              <a:rPr lang="en-US" sz="2800" dirty="0"/>
              <a:t>: to look for the best in something, and to increase something in value.</a:t>
            </a:r>
          </a:p>
          <a:p>
            <a:pPr>
              <a:defRPr/>
            </a:pPr>
            <a:r>
              <a:rPr lang="en-US" sz="2800" b="1" dirty="0"/>
              <a:t>Inquiry</a:t>
            </a:r>
            <a:r>
              <a:rPr lang="en-US" sz="2800" dirty="0"/>
              <a:t> means to seek understanding using a process based on provocative questions.</a:t>
            </a:r>
          </a:p>
          <a:p>
            <a:pPr eaLnBrk="1" hangingPunct="1">
              <a:defRPr/>
            </a:pPr>
            <a:endParaRPr lang="en-CA"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E476122-211A-424F-ADBA-F824176C2EF1}"/>
              </a:ext>
            </a:extLst>
          </p:cNvPr>
          <p:cNvSpPr>
            <a:spLocks noGrp="1"/>
          </p:cNvSpPr>
          <p:nvPr>
            <p:ph sz="quarter" idx="11"/>
          </p:nvPr>
        </p:nvSpPr>
        <p:spPr/>
        <p:txBody>
          <a:bodyPr/>
          <a:lstStyle/>
          <a:p>
            <a:endParaRPr lang="en-US"/>
          </a:p>
        </p:txBody>
      </p:sp>
      <p:sp>
        <p:nvSpPr>
          <p:cNvPr id="32770" name="Title 4"/>
          <p:cNvSpPr>
            <a:spLocks noGrp="1"/>
          </p:cNvSpPr>
          <p:nvPr>
            <p:ph type="title"/>
          </p:nvPr>
        </p:nvSpPr>
        <p:spPr/>
        <p:txBody>
          <a:bodyPr/>
          <a:lstStyle/>
          <a:p>
            <a:pPr eaLnBrk="1" hangingPunct="1"/>
            <a:r>
              <a:rPr lang="en-US" dirty="0"/>
              <a:t>The Four Stages</a:t>
            </a:r>
            <a:endParaRPr lang="en-CA" dirty="0"/>
          </a:p>
        </p:txBody>
      </p:sp>
      <p:grpSp>
        <p:nvGrpSpPr>
          <p:cNvPr id="2" name="Group 1">
            <a:extLst>
              <a:ext uri="{FF2B5EF4-FFF2-40B4-BE49-F238E27FC236}">
                <a16:creationId xmlns:a16="http://schemas.microsoft.com/office/drawing/2014/main" id="{FD04009C-8BDE-48FD-93BF-70A7BA7FF53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4A1BFA7-84D7-41CE-8A65-A5567F129B6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b="1" kern="1200" dirty="0"/>
                <a:t>Discovery</a:t>
              </a:r>
              <a:endParaRPr lang="en-US" sz="5900" kern="1200" dirty="0"/>
            </a:p>
          </p:txBody>
        </p:sp>
        <p:sp>
          <p:nvSpPr>
            <p:cNvPr id="5" name="Freeform: Shape 4">
              <a:extLst>
                <a:ext uri="{FF2B5EF4-FFF2-40B4-BE49-F238E27FC236}">
                  <a16:creationId xmlns:a16="http://schemas.microsoft.com/office/drawing/2014/main" id="{A39A7CD3-7905-4EFD-8C30-4F9DFCAD045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Dream</a:t>
              </a:r>
            </a:p>
          </p:txBody>
        </p:sp>
        <p:sp>
          <p:nvSpPr>
            <p:cNvPr id="6" name="Freeform: Shape 5">
              <a:extLst>
                <a:ext uri="{FF2B5EF4-FFF2-40B4-BE49-F238E27FC236}">
                  <a16:creationId xmlns:a16="http://schemas.microsoft.com/office/drawing/2014/main" id="{30AA3FA1-6BD7-4F0A-B22E-E704D5D9B376}"/>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b="1" kern="1200" dirty="0"/>
                <a:t>Design</a:t>
              </a:r>
              <a:endParaRPr lang="en-US" sz="5900" kern="1200" dirty="0"/>
            </a:p>
          </p:txBody>
        </p:sp>
        <p:sp>
          <p:nvSpPr>
            <p:cNvPr id="7" name="Freeform: Shape 6">
              <a:extLst>
                <a:ext uri="{FF2B5EF4-FFF2-40B4-BE49-F238E27FC236}">
                  <a16:creationId xmlns:a16="http://schemas.microsoft.com/office/drawing/2014/main" id="{B6534DBF-18CB-4FB6-AA7D-93DA1FCBB259}"/>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b="1" kern="1200" dirty="0"/>
                <a:t>Destiny</a:t>
              </a:r>
              <a:endParaRPr lang="en-US" sz="5900" kern="1200" dirty="0"/>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CC3AE1F-58C2-4D46-A011-038644FCA608}"/>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pPr eaLnBrk="1" hangingPunct="1"/>
            <a:r>
              <a:rPr lang="en-US" dirty="0"/>
              <a:t>The Purposes of Appreciative Inquiry</a:t>
            </a:r>
            <a:endParaRPr lang="en-CA" dirty="0"/>
          </a:p>
        </p:txBody>
      </p:sp>
      <p:grpSp>
        <p:nvGrpSpPr>
          <p:cNvPr id="2" name="Group 1">
            <a:extLst>
              <a:ext uri="{FF2B5EF4-FFF2-40B4-BE49-F238E27FC236}">
                <a16:creationId xmlns:a16="http://schemas.microsoft.com/office/drawing/2014/main" id="{4D7996DA-DF99-43DF-9806-2B062FFD709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8D402264-47B2-4EEF-AC80-BC35C03924F6}"/>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All stakeholders are involved in the process.</a:t>
              </a:r>
            </a:p>
          </p:txBody>
        </p:sp>
        <p:sp>
          <p:nvSpPr>
            <p:cNvPr id="5" name="Freeform: Shape 4">
              <a:extLst>
                <a:ext uri="{FF2B5EF4-FFF2-40B4-BE49-F238E27FC236}">
                  <a16:creationId xmlns:a16="http://schemas.microsoft.com/office/drawing/2014/main" id="{26AFBDDF-3720-47ED-A1FA-C979FB2F5D01}"/>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It leads to the design of appreciative organizations</a:t>
              </a:r>
            </a:p>
          </p:txBody>
        </p:sp>
        <p:sp>
          <p:nvSpPr>
            <p:cNvPr id="6" name="Freeform: Shape 5">
              <a:extLst>
                <a:ext uri="{FF2B5EF4-FFF2-40B4-BE49-F238E27FC236}">
                  <a16:creationId xmlns:a16="http://schemas.microsoft.com/office/drawing/2014/main" id="{57F8AE7A-F2D7-4768-AC47-242582DCC484}"/>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Catalyst for the transformation</a:t>
              </a:r>
            </a:p>
          </p:txBody>
        </p:sp>
        <p:sp>
          <p:nvSpPr>
            <p:cNvPr id="7" name="Freeform: Shape 6">
              <a:extLst>
                <a:ext uri="{FF2B5EF4-FFF2-40B4-BE49-F238E27FC236}">
                  <a16:creationId xmlns:a16="http://schemas.microsoft.com/office/drawing/2014/main" id="{AAA5F5F7-8B65-4DA4-AAF1-C229266B0E57}"/>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606D8DE0-850C-44B1-9A23-F097FF999FE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F2A5B79-324E-4517-98F3-796AFB78D038}"/>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Examples and Case Studies</a:t>
            </a:r>
          </a:p>
        </p:txBody>
      </p:sp>
      <p:grpSp>
        <p:nvGrpSpPr>
          <p:cNvPr id="2" name="Group 1">
            <a:extLst>
              <a:ext uri="{FF2B5EF4-FFF2-40B4-BE49-F238E27FC236}">
                <a16:creationId xmlns:a16="http://schemas.microsoft.com/office/drawing/2014/main" id="{D279FE68-2168-43D9-8458-AB3153656962}"/>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32966625-24F8-4827-9A44-A4721227F9E3}"/>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43566" tIns="156210" rIns="156211"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Roadway Express</a:t>
              </a:r>
              <a:endParaRPr lang="en-US" sz="4100" kern="1200" dirty="0"/>
            </a:p>
          </p:txBody>
        </p:sp>
        <p:sp>
          <p:nvSpPr>
            <p:cNvPr id="5" name="Rectangle: Rounded Corners 4">
              <a:extLst>
                <a:ext uri="{FF2B5EF4-FFF2-40B4-BE49-F238E27FC236}">
                  <a16:creationId xmlns:a16="http://schemas.microsoft.com/office/drawing/2014/main" id="{E17B68C4-3353-4A7E-A55C-E31F8DBC5518}"/>
                </a:ext>
              </a:extLst>
            </p:cNvPr>
            <p:cNvSpPr/>
            <p:nvPr/>
          </p:nvSpPr>
          <p:spPr>
            <a:xfrm>
              <a:off x="598636" y="1741636"/>
              <a:ext cx="1645920" cy="1131490"/>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5CE683A-E2FE-4E3B-A892-3156D45FAB66}"/>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43566" tIns="156210" rIns="156211"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British Airways</a:t>
              </a:r>
              <a:endParaRPr lang="en-US" sz="4100" kern="1200" dirty="0"/>
            </a:p>
          </p:txBody>
        </p:sp>
        <p:sp>
          <p:nvSpPr>
            <p:cNvPr id="7" name="Rectangle: Rounded Corners 6">
              <a:extLst>
                <a:ext uri="{FF2B5EF4-FFF2-40B4-BE49-F238E27FC236}">
                  <a16:creationId xmlns:a16="http://schemas.microsoft.com/office/drawing/2014/main" id="{C46A5C74-9942-4B6B-B478-A23CC70F23EE}"/>
                </a:ext>
              </a:extLst>
            </p:cNvPr>
            <p:cNvSpPr/>
            <p:nvPr/>
          </p:nvSpPr>
          <p:spPr>
            <a:xfrm>
              <a:off x="598636" y="32974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2093C991-A6FE-4FD4-B611-AB3370716736}"/>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43566" tIns="156210" rIns="156211"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The Imagine Chicago project</a:t>
              </a:r>
              <a:endParaRPr lang="en-US" sz="4100" kern="1200" dirty="0"/>
            </a:p>
          </p:txBody>
        </p:sp>
        <p:sp>
          <p:nvSpPr>
            <p:cNvPr id="9" name="Rectangle: Rounded Corners 8">
              <a:extLst>
                <a:ext uri="{FF2B5EF4-FFF2-40B4-BE49-F238E27FC236}">
                  <a16:creationId xmlns:a16="http://schemas.microsoft.com/office/drawing/2014/main" id="{53BB8A1F-13C9-421F-9F54-535B9BF701A4}"/>
                </a:ext>
              </a:extLst>
            </p:cNvPr>
            <p:cNvSpPr/>
            <p:nvPr/>
          </p:nvSpPr>
          <p:spPr>
            <a:xfrm>
              <a:off x="598636" y="4853235"/>
              <a:ext cx="1645920" cy="1131490"/>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the definition of inquiry?</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thoughtful questions</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provocative questions</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detailed questions</a:t>
            </a:r>
          </a:p>
          <a:p>
            <a:pPr lvl="1">
              <a:lnSpc>
                <a:spcPct val="115000"/>
              </a:lnSpc>
              <a:spcBef>
                <a:spcPts val="0"/>
              </a:spcBef>
              <a:spcAft>
                <a:spcPts val="1000"/>
              </a:spcAft>
              <a:buFont typeface="+mj-lt"/>
              <a:buAutoNum type="alphaLcParenR"/>
            </a:pPr>
            <a:r>
              <a:rPr lang="en-US" dirty="0">
                <a:ea typeface="Times New Roman"/>
                <a:cs typeface="Times New Roman"/>
              </a:rPr>
              <a:t>Seeking for understanding using a process based on routine questions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listed as one of the elements that make up a positive core?</a:t>
            </a:r>
          </a:p>
          <a:p>
            <a:pPr lvl="1">
              <a:lnSpc>
                <a:spcPct val="115000"/>
              </a:lnSpc>
              <a:spcBef>
                <a:spcPts val="0"/>
              </a:spcBef>
              <a:spcAft>
                <a:spcPts val="0"/>
              </a:spcAft>
              <a:buFont typeface="+mj-lt"/>
              <a:buAutoNum type="alphaLcParenR"/>
            </a:pPr>
            <a:r>
              <a:rPr lang="en-US" dirty="0">
                <a:ea typeface="Times New Roman"/>
                <a:cs typeface="Times New Roman"/>
              </a:rPr>
              <a:t>Community assets</a:t>
            </a:r>
          </a:p>
          <a:p>
            <a:pPr lvl="1">
              <a:lnSpc>
                <a:spcPct val="115000"/>
              </a:lnSpc>
              <a:spcBef>
                <a:spcPts val="0"/>
              </a:spcBef>
              <a:spcAft>
                <a:spcPts val="0"/>
              </a:spcAft>
              <a:buFont typeface="+mj-lt"/>
              <a:buAutoNum type="alphaLcParenR"/>
            </a:pPr>
            <a:r>
              <a:rPr lang="en-US" dirty="0">
                <a:ea typeface="Times New Roman"/>
                <a:cs typeface="Times New Roman"/>
              </a:rPr>
              <a:t>Core competencies</a:t>
            </a:r>
          </a:p>
          <a:p>
            <a:pPr lvl="1">
              <a:lnSpc>
                <a:spcPct val="115000"/>
              </a:lnSpc>
              <a:spcBef>
                <a:spcPts val="0"/>
              </a:spcBef>
              <a:spcAft>
                <a:spcPts val="0"/>
              </a:spcAft>
              <a:buFont typeface="+mj-lt"/>
              <a:buAutoNum type="alphaLcParenR"/>
            </a:pPr>
            <a:r>
              <a:rPr lang="en-US" dirty="0">
                <a:ea typeface="Times New Roman"/>
                <a:cs typeface="Times New Roman"/>
              </a:rPr>
              <a:t>Vital traditions and values</a:t>
            </a:r>
          </a:p>
          <a:p>
            <a:pPr lvl="1">
              <a:lnSpc>
                <a:spcPct val="115000"/>
              </a:lnSpc>
              <a:spcBef>
                <a:spcPts val="0"/>
              </a:spcBef>
              <a:spcAft>
                <a:spcPts val="1000"/>
              </a:spcAft>
              <a:buFont typeface="+mj-lt"/>
              <a:buAutoNum type="alphaLcParenR"/>
            </a:pPr>
            <a:r>
              <a:rPr lang="en-US" dirty="0">
                <a:ea typeface="Times New Roman"/>
                <a:cs typeface="Times New Roman"/>
              </a:rPr>
              <a:t>Common compliments</a:t>
            </a:r>
          </a:p>
          <a:p>
            <a:endParaRPr lang="en-US" dirty="0"/>
          </a:p>
        </p:txBody>
      </p:sp>
    </p:spTree>
    <p:extLst>
      <p:ext uri="{BB962C8B-B14F-4D97-AF65-F5344CB8AC3E}">
        <p14:creationId xmlns:p14="http://schemas.microsoft.com/office/powerpoint/2010/main" val="2062938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800100" algn="l"/>
              </a:tabLst>
            </a:pPr>
            <a:r>
              <a:rPr lang="en-US" dirty="0">
                <a:ea typeface="Times New Roman"/>
                <a:cs typeface="Times New Roman"/>
              </a:rPr>
              <a:t>Which of the following IS NOT one of the 4-D stages in the Appreciative Inquiry model?</a:t>
            </a:r>
          </a:p>
          <a:p>
            <a:pPr lvl="1">
              <a:lnSpc>
                <a:spcPct val="115000"/>
              </a:lnSpc>
              <a:spcBef>
                <a:spcPts val="0"/>
              </a:spcBef>
              <a:spcAft>
                <a:spcPts val="0"/>
              </a:spcAft>
              <a:buFont typeface="+mj-lt"/>
              <a:buAutoNum type="alphaLcParenR"/>
            </a:pPr>
            <a:r>
              <a:rPr lang="en-US" dirty="0">
                <a:ea typeface="Times New Roman"/>
                <a:cs typeface="Times New Roman"/>
              </a:rPr>
              <a:t>Destiny</a:t>
            </a:r>
          </a:p>
          <a:p>
            <a:pPr lvl="1">
              <a:lnSpc>
                <a:spcPct val="115000"/>
              </a:lnSpc>
              <a:spcBef>
                <a:spcPts val="0"/>
              </a:spcBef>
              <a:spcAft>
                <a:spcPts val="0"/>
              </a:spcAft>
              <a:buFont typeface="+mj-lt"/>
              <a:buAutoNum type="alphaLcParenR"/>
            </a:pPr>
            <a:r>
              <a:rPr lang="en-US" dirty="0">
                <a:ea typeface="Times New Roman"/>
                <a:cs typeface="Times New Roman"/>
              </a:rPr>
              <a:t>Dealing</a:t>
            </a:r>
          </a:p>
          <a:p>
            <a:pPr lvl="1">
              <a:lnSpc>
                <a:spcPct val="115000"/>
              </a:lnSpc>
              <a:spcBef>
                <a:spcPts val="0"/>
              </a:spcBef>
              <a:spcAft>
                <a:spcPts val="0"/>
              </a:spcAft>
              <a:buFont typeface="+mj-lt"/>
              <a:buAutoNum type="alphaLcParenR"/>
            </a:pPr>
            <a:r>
              <a:rPr lang="en-US" dirty="0">
                <a:ea typeface="Times New Roman"/>
                <a:cs typeface="Times New Roman"/>
              </a:rPr>
              <a:t>Dream</a:t>
            </a:r>
          </a:p>
          <a:p>
            <a:pPr lvl="1">
              <a:lnSpc>
                <a:spcPct val="115000"/>
              </a:lnSpc>
              <a:spcBef>
                <a:spcPts val="0"/>
              </a:spcBef>
              <a:spcAft>
                <a:spcPts val="1000"/>
              </a:spcAft>
              <a:buFont typeface="+mj-lt"/>
              <a:buAutoNum type="alphaLcParenR"/>
            </a:pPr>
            <a:r>
              <a:rPr lang="en-US" dirty="0">
                <a:ea typeface="Times New Roman"/>
                <a:cs typeface="Times New Roman"/>
              </a:rPr>
              <a:t>Design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in the center of the diagram surrounded by the 4-D phases?</a:t>
            </a:r>
          </a:p>
          <a:p>
            <a:pPr lvl="1">
              <a:lnSpc>
                <a:spcPct val="115000"/>
              </a:lnSpc>
              <a:spcBef>
                <a:spcPts val="0"/>
              </a:spcBef>
              <a:spcAft>
                <a:spcPts val="0"/>
              </a:spcAft>
              <a:buFont typeface="+mj-lt"/>
              <a:buAutoNum type="alphaLcParenR"/>
            </a:pPr>
            <a:r>
              <a:rPr lang="en-US" dirty="0">
                <a:ea typeface="Times New Roman"/>
                <a:cs typeface="Times New Roman"/>
              </a:rPr>
              <a:t>Affirmative topic choice</a:t>
            </a:r>
          </a:p>
          <a:p>
            <a:pPr lvl="1">
              <a:lnSpc>
                <a:spcPct val="115000"/>
              </a:lnSpc>
              <a:spcBef>
                <a:spcPts val="0"/>
              </a:spcBef>
              <a:spcAft>
                <a:spcPts val="0"/>
              </a:spcAft>
              <a:buFont typeface="+mj-lt"/>
              <a:buAutoNum type="alphaLcParenR"/>
            </a:pPr>
            <a:r>
              <a:rPr lang="en-US" dirty="0">
                <a:ea typeface="Times New Roman"/>
                <a:cs typeface="Times New Roman"/>
              </a:rPr>
              <a:t>Efficient topic choice</a:t>
            </a:r>
          </a:p>
          <a:p>
            <a:pPr lvl="1">
              <a:lnSpc>
                <a:spcPct val="115000"/>
              </a:lnSpc>
              <a:spcBef>
                <a:spcPts val="0"/>
              </a:spcBef>
              <a:spcAft>
                <a:spcPts val="0"/>
              </a:spcAft>
              <a:buFont typeface="+mj-lt"/>
              <a:buAutoNum type="alphaLcParenR"/>
            </a:pPr>
            <a:r>
              <a:rPr lang="en-US" dirty="0">
                <a:ea typeface="Times New Roman"/>
                <a:cs typeface="Times New Roman"/>
              </a:rPr>
              <a:t>Effective topic choice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394290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33413" algn="l"/>
              </a:tabLst>
            </a:pPr>
            <a:r>
              <a:rPr lang="en-US" dirty="0">
                <a:ea typeface="Times New Roman"/>
                <a:cs typeface="Times New Roman"/>
              </a:rPr>
              <a:t>Which of the following IS NOT one of the reasons for implementing the Appreciative inquiry?</a:t>
            </a:r>
          </a:p>
          <a:p>
            <a:pPr lvl="1">
              <a:lnSpc>
                <a:spcPct val="115000"/>
              </a:lnSpc>
              <a:spcBef>
                <a:spcPts val="0"/>
              </a:spcBef>
              <a:spcAft>
                <a:spcPts val="0"/>
              </a:spcAft>
              <a:buFont typeface="+mj-lt"/>
              <a:buAutoNum type="alphaLcParenR"/>
            </a:pPr>
            <a:r>
              <a:rPr lang="en-US" dirty="0">
                <a:ea typeface="Times New Roman"/>
                <a:cs typeface="Times New Roman"/>
              </a:rPr>
              <a:t>It leads to the design of appreciative organizations that can support stakeholders fostering a triple bottom line; people, profits, and planet</a:t>
            </a:r>
          </a:p>
          <a:p>
            <a:pPr lvl="1">
              <a:lnSpc>
                <a:spcPct val="115000"/>
              </a:lnSpc>
              <a:spcBef>
                <a:spcPts val="0"/>
              </a:spcBef>
              <a:spcAft>
                <a:spcPts val="0"/>
              </a:spcAft>
              <a:buFont typeface="+mj-lt"/>
              <a:buAutoNum type="alphaLcParenR"/>
            </a:pPr>
            <a:r>
              <a:rPr lang="en-US" dirty="0">
                <a:ea typeface="Times New Roman"/>
                <a:cs typeface="Times New Roman"/>
              </a:rPr>
              <a:t>It serves as a catalyst for the transformation of an organizational culture</a:t>
            </a:r>
          </a:p>
          <a:p>
            <a:pPr lvl="1">
              <a:lnSpc>
                <a:spcPct val="115000"/>
              </a:lnSpc>
              <a:spcBef>
                <a:spcPts val="0"/>
              </a:spcBef>
              <a:spcAft>
                <a:spcPts val="0"/>
              </a:spcAft>
              <a:buFont typeface="+mj-lt"/>
              <a:buAutoNum type="alphaLcParenR"/>
            </a:pPr>
            <a:r>
              <a:rPr lang="en-US" dirty="0">
                <a:ea typeface="Times New Roman"/>
                <a:cs typeface="Times New Roman"/>
              </a:rPr>
              <a:t>It allows the performance of people from across the whole system to participate in an inquiry</a:t>
            </a:r>
          </a:p>
          <a:p>
            <a:pPr lvl="1">
              <a:lnSpc>
                <a:spcPct val="115000"/>
              </a:lnSpc>
              <a:spcBef>
                <a:spcPts val="0"/>
              </a:spcBef>
              <a:spcAft>
                <a:spcPts val="1000"/>
              </a:spcAft>
              <a:buFont typeface="+mj-lt"/>
              <a:buAutoNum type="alphaLcParenR"/>
            </a:pPr>
            <a:r>
              <a:rPr lang="en-US" dirty="0">
                <a:ea typeface="Times New Roman"/>
                <a:cs typeface="Times New Roman"/>
              </a:rPr>
              <a:t>It makes the process almost 50% easier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methods of the appreciative inquiry?</a:t>
            </a:r>
          </a:p>
          <a:p>
            <a:pPr lvl="1">
              <a:lnSpc>
                <a:spcPct val="115000"/>
              </a:lnSpc>
              <a:spcBef>
                <a:spcPts val="0"/>
              </a:spcBef>
              <a:spcAft>
                <a:spcPts val="0"/>
              </a:spcAft>
              <a:buFont typeface="+mj-lt"/>
              <a:buAutoNum type="alphaLcParenR"/>
            </a:pPr>
            <a:r>
              <a:rPr lang="en-US" dirty="0">
                <a:ea typeface="Times New Roman"/>
                <a:cs typeface="Times New Roman"/>
              </a:rPr>
              <a:t>Whole system inquiry</a:t>
            </a:r>
          </a:p>
          <a:p>
            <a:pPr lvl="1">
              <a:lnSpc>
                <a:spcPct val="115000"/>
              </a:lnSpc>
              <a:spcBef>
                <a:spcPts val="0"/>
              </a:spcBef>
              <a:spcAft>
                <a:spcPts val="0"/>
              </a:spcAft>
              <a:buFont typeface="+mj-lt"/>
              <a:buAutoNum type="alphaLcParenR"/>
            </a:pPr>
            <a:r>
              <a:rPr lang="en-US" dirty="0">
                <a:ea typeface="Times New Roman"/>
                <a:cs typeface="Times New Roman"/>
              </a:rPr>
              <a:t>Individual inquiry</a:t>
            </a:r>
          </a:p>
          <a:p>
            <a:pPr lvl="1">
              <a:lnSpc>
                <a:spcPct val="115000"/>
              </a:lnSpc>
              <a:spcBef>
                <a:spcPts val="0"/>
              </a:spcBef>
              <a:spcAft>
                <a:spcPts val="0"/>
              </a:spcAft>
              <a:buFont typeface="+mj-lt"/>
              <a:buAutoNum type="alphaLcParenR"/>
            </a:pPr>
            <a:r>
              <a:rPr lang="en-US" sz="2900" dirty="0">
                <a:ea typeface="Times New Roman"/>
                <a:cs typeface="Times New Roman"/>
              </a:rPr>
              <a:t>Al summit</a:t>
            </a:r>
          </a:p>
          <a:p>
            <a:pPr lvl="1">
              <a:lnSpc>
                <a:spcPct val="115000"/>
              </a:lnSpc>
              <a:spcBef>
                <a:spcPts val="0"/>
              </a:spcBef>
              <a:spcAft>
                <a:spcPts val="1000"/>
              </a:spcAft>
              <a:buFont typeface="+mj-lt"/>
              <a:buAutoNum type="alphaLcParenR"/>
            </a:pPr>
            <a:r>
              <a:rPr lang="en-US" sz="2900" dirty="0">
                <a:ea typeface="Times New Roman"/>
                <a:cs typeface="Times New Roman"/>
              </a:rPr>
              <a:t>None of the above</a:t>
            </a:r>
          </a:p>
        </p:txBody>
      </p:sp>
    </p:spTree>
    <p:extLst>
      <p:ext uri="{BB962C8B-B14F-4D97-AF65-F5344CB8AC3E}">
        <p14:creationId xmlns:p14="http://schemas.microsoft.com/office/powerpoint/2010/main" val="8708808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the definition of inquiry?</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thoughtful questions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Seeking for understanding using a process based on provocative questions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detailed questions</a:t>
            </a:r>
          </a:p>
          <a:p>
            <a:pPr lvl="1">
              <a:lnSpc>
                <a:spcPct val="115000"/>
              </a:lnSpc>
              <a:spcBef>
                <a:spcPts val="0"/>
              </a:spcBef>
              <a:spcAft>
                <a:spcPts val="1000"/>
              </a:spcAft>
              <a:buFont typeface="+mj-lt"/>
              <a:buAutoNum type="alphaLcParenR"/>
            </a:pPr>
            <a:r>
              <a:rPr lang="en-US" dirty="0">
                <a:ea typeface="Times New Roman"/>
                <a:cs typeface="Times New Roman"/>
              </a:rPr>
              <a:t>Seeking for understanding using a process based on routine questions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listed as one of the elements that make up a positive core?</a:t>
            </a:r>
          </a:p>
          <a:p>
            <a:pPr lvl="1">
              <a:lnSpc>
                <a:spcPct val="115000"/>
              </a:lnSpc>
              <a:spcBef>
                <a:spcPts val="0"/>
              </a:spcBef>
              <a:spcAft>
                <a:spcPts val="0"/>
              </a:spcAft>
              <a:buFont typeface="+mj-lt"/>
              <a:buAutoNum type="alphaLcParenR"/>
            </a:pPr>
            <a:r>
              <a:rPr lang="en-US" dirty="0">
                <a:ea typeface="Times New Roman"/>
                <a:cs typeface="Times New Roman"/>
              </a:rPr>
              <a:t>Community assets</a:t>
            </a:r>
          </a:p>
          <a:p>
            <a:pPr lvl="1">
              <a:lnSpc>
                <a:spcPct val="115000"/>
              </a:lnSpc>
              <a:spcBef>
                <a:spcPts val="0"/>
              </a:spcBef>
              <a:spcAft>
                <a:spcPts val="0"/>
              </a:spcAft>
              <a:buFont typeface="+mj-lt"/>
              <a:buAutoNum type="alphaLcParenR"/>
            </a:pPr>
            <a:r>
              <a:rPr lang="en-US" dirty="0">
                <a:ea typeface="Times New Roman"/>
                <a:cs typeface="Times New Roman"/>
              </a:rPr>
              <a:t>Core competencies</a:t>
            </a:r>
          </a:p>
          <a:p>
            <a:pPr lvl="1">
              <a:lnSpc>
                <a:spcPct val="115000"/>
              </a:lnSpc>
              <a:spcBef>
                <a:spcPts val="0"/>
              </a:spcBef>
              <a:spcAft>
                <a:spcPts val="0"/>
              </a:spcAft>
              <a:buFont typeface="+mj-lt"/>
              <a:buAutoNum type="alphaLcParenR"/>
            </a:pPr>
            <a:r>
              <a:rPr lang="en-US" dirty="0">
                <a:ea typeface="Times New Roman"/>
                <a:cs typeface="Times New Roman"/>
              </a:rPr>
              <a:t>Vital traditions and values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Common compliments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397229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800100" algn="l"/>
              </a:tabLst>
            </a:pPr>
            <a:r>
              <a:rPr lang="en-US" dirty="0">
                <a:ea typeface="Times New Roman"/>
                <a:cs typeface="Times New Roman"/>
              </a:rPr>
              <a:t>Which of the following IS NOT one of the 4-D stages in the Appreciative Inquiry model?</a:t>
            </a:r>
          </a:p>
          <a:p>
            <a:pPr lvl="1">
              <a:lnSpc>
                <a:spcPct val="115000"/>
              </a:lnSpc>
              <a:spcBef>
                <a:spcPts val="0"/>
              </a:spcBef>
              <a:spcAft>
                <a:spcPts val="0"/>
              </a:spcAft>
              <a:buFont typeface="+mj-lt"/>
              <a:buAutoNum type="alphaLcParenR"/>
            </a:pPr>
            <a:r>
              <a:rPr lang="en-US" dirty="0">
                <a:ea typeface="Times New Roman"/>
                <a:cs typeface="Times New Roman"/>
              </a:rPr>
              <a:t>Destiny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Dealing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Dream</a:t>
            </a:r>
          </a:p>
          <a:p>
            <a:pPr lvl="1">
              <a:lnSpc>
                <a:spcPct val="115000"/>
              </a:lnSpc>
              <a:spcBef>
                <a:spcPts val="0"/>
              </a:spcBef>
              <a:spcAft>
                <a:spcPts val="1000"/>
              </a:spcAft>
              <a:buFont typeface="+mj-lt"/>
              <a:buAutoNum type="alphaLcParenR"/>
            </a:pPr>
            <a:r>
              <a:rPr lang="en-US" dirty="0">
                <a:ea typeface="Times New Roman"/>
                <a:cs typeface="Times New Roman"/>
              </a:rPr>
              <a:t>Design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in the center of the diagram surrounded by the 4-D phases?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Affirmative topic choice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Efficient topic choice</a:t>
            </a:r>
          </a:p>
          <a:p>
            <a:pPr lvl="1">
              <a:lnSpc>
                <a:spcPct val="115000"/>
              </a:lnSpc>
              <a:spcBef>
                <a:spcPts val="0"/>
              </a:spcBef>
              <a:spcAft>
                <a:spcPts val="0"/>
              </a:spcAft>
              <a:buFont typeface="+mj-lt"/>
              <a:buAutoNum type="alphaLcParenR"/>
            </a:pPr>
            <a:r>
              <a:rPr lang="en-US" dirty="0">
                <a:ea typeface="Times New Roman"/>
                <a:cs typeface="Times New Roman"/>
              </a:rPr>
              <a:t>Effective topic choice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64884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33413" algn="l"/>
              </a:tabLst>
            </a:pPr>
            <a:r>
              <a:rPr lang="en-US" dirty="0">
                <a:ea typeface="Times New Roman"/>
                <a:cs typeface="Times New Roman"/>
              </a:rPr>
              <a:t>Which of the following IS NOT one of the reasons for implementing the Appreciative inquiry?</a:t>
            </a:r>
          </a:p>
          <a:p>
            <a:pPr lvl="1">
              <a:lnSpc>
                <a:spcPct val="115000"/>
              </a:lnSpc>
              <a:spcBef>
                <a:spcPts val="0"/>
              </a:spcBef>
              <a:spcAft>
                <a:spcPts val="0"/>
              </a:spcAft>
              <a:buFont typeface="+mj-lt"/>
              <a:buAutoNum type="alphaLcParenR"/>
            </a:pPr>
            <a:r>
              <a:rPr lang="en-US" dirty="0">
                <a:ea typeface="Times New Roman"/>
                <a:cs typeface="Times New Roman"/>
              </a:rPr>
              <a:t>It leads to the design of appreciative organizations that can support stakeholders fostering a triple bottom line; people, profits, and planet</a:t>
            </a:r>
          </a:p>
          <a:p>
            <a:pPr lvl="1">
              <a:lnSpc>
                <a:spcPct val="115000"/>
              </a:lnSpc>
              <a:spcBef>
                <a:spcPts val="0"/>
              </a:spcBef>
              <a:spcAft>
                <a:spcPts val="0"/>
              </a:spcAft>
              <a:buFont typeface="+mj-lt"/>
              <a:buAutoNum type="alphaLcParenR"/>
            </a:pPr>
            <a:r>
              <a:rPr lang="en-US" dirty="0">
                <a:ea typeface="Times New Roman"/>
                <a:cs typeface="Times New Roman"/>
              </a:rPr>
              <a:t>It serves as a catalyst for the transformation of an organizational culture</a:t>
            </a:r>
          </a:p>
          <a:p>
            <a:pPr lvl="1">
              <a:lnSpc>
                <a:spcPct val="115000"/>
              </a:lnSpc>
              <a:spcBef>
                <a:spcPts val="0"/>
              </a:spcBef>
              <a:spcAft>
                <a:spcPts val="0"/>
              </a:spcAft>
              <a:buFont typeface="+mj-lt"/>
              <a:buAutoNum type="alphaLcParenR"/>
            </a:pPr>
            <a:r>
              <a:rPr lang="en-US" dirty="0">
                <a:ea typeface="Times New Roman"/>
                <a:cs typeface="Times New Roman"/>
              </a:rPr>
              <a:t>It allows the performance of people from across the whole system to participate in an inquiry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the process almost 50% easier</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methods of the appreciative inquiry?</a:t>
            </a:r>
          </a:p>
          <a:p>
            <a:pPr lvl="1">
              <a:lnSpc>
                <a:spcPct val="115000"/>
              </a:lnSpc>
              <a:spcBef>
                <a:spcPts val="0"/>
              </a:spcBef>
              <a:spcAft>
                <a:spcPts val="0"/>
              </a:spcAft>
              <a:buFont typeface="+mj-lt"/>
              <a:buAutoNum type="alphaLcParenR"/>
            </a:pPr>
            <a:r>
              <a:rPr lang="en-US" dirty="0">
                <a:ea typeface="Times New Roman"/>
                <a:cs typeface="Times New Roman"/>
              </a:rPr>
              <a:t>Whole system inquiry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Individual inquiry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Al summit</a:t>
            </a:r>
          </a:p>
          <a:p>
            <a:pPr lvl="1">
              <a:lnSpc>
                <a:spcPct val="115000"/>
              </a:lnSpc>
              <a:spcBef>
                <a:spcPts val="0"/>
              </a:spcBef>
              <a:spcAft>
                <a:spcPts val="1000"/>
              </a:spcAft>
              <a:buFont typeface="+mj-lt"/>
              <a:buAutoNum type="alphaLcParenR"/>
            </a:pPr>
            <a:r>
              <a:rPr lang="en-US" sz="2900" dirty="0">
                <a:ea typeface="Times New Roman"/>
                <a:cs typeface="Times New Roman"/>
              </a:rPr>
              <a:t>None of the above</a:t>
            </a:r>
          </a:p>
        </p:txBody>
      </p:sp>
    </p:spTree>
    <p:extLst>
      <p:ext uri="{BB962C8B-B14F-4D97-AF65-F5344CB8AC3E}">
        <p14:creationId xmlns:p14="http://schemas.microsoft.com/office/powerpoint/2010/main" val="17010358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p:txBody>
          <a:bodyPr/>
          <a:lstStyle/>
          <a:p>
            <a:r>
              <a:rPr lang="en-CA" dirty="0"/>
              <a:t>Module </a:t>
            </a:r>
            <a:r>
              <a:rPr lang="en-US" dirty="0"/>
              <a:t>Nine: Bringing People to Your Side</a:t>
            </a:r>
            <a:endParaRPr lang="en-CA" dirty="0"/>
          </a:p>
        </p:txBody>
      </p:sp>
      <p:sp>
        <p:nvSpPr>
          <p:cNvPr id="35844"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i="1" dirty="0">
                <a:cs typeface="Times New Roman" pitchFamily="18" charset="0"/>
              </a:rPr>
              <a:t>The emotions aren't always immediately subject to reason, but they are always immediately subject to action.</a:t>
            </a:r>
          </a:p>
          <a:p>
            <a:pPr algn="ctr">
              <a:lnSpc>
                <a:spcPct val="115000"/>
              </a:lnSpc>
              <a:spcBef>
                <a:spcPct val="0"/>
              </a:spcBef>
              <a:spcAft>
                <a:spcPts val="1000"/>
              </a:spcAft>
            </a:pPr>
            <a:r>
              <a:rPr lang="en-US" sz="2400" b="1" i="1" dirty="0">
                <a:cs typeface="Times New Roman" pitchFamily="18" charset="0"/>
              </a:rPr>
              <a:t>William James</a:t>
            </a:r>
          </a:p>
          <a:p>
            <a:endParaRPr lang="en-CA" sz="2400" i="1" dirty="0"/>
          </a:p>
        </p:txBody>
      </p:sp>
      <p:sp>
        <p:nvSpPr>
          <p:cNvPr id="35843" name="Content Placeholder 4"/>
          <p:cNvSpPr>
            <a:spLocks noGrp="1"/>
          </p:cNvSpPr>
          <p:nvPr>
            <p:ph type="body" sz="quarter" idx="11"/>
          </p:nvPr>
        </p:nvSpPr>
        <p:spPr/>
        <p:txBody>
          <a:bodyPr/>
          <a:lstStyle/>
          <a:p>
            <a:pPr>
              <a:buFont typeface="Arial" charset="0"/>
              <a:buNone/>
            </a:pPr>
            <a:br>
              <a:rPr lang="en-CA" dirty="0"/>
            </a:br>
            <a:r>
              <a:rPr lang="en-US" dirty="0"/>
              <a:t>Leadership in change management involves aligning people with an organization’s issue or need, allowing them to see that they are working together toward an important cause.</a:t>
            </a:r>
            <a:endParaRPr lang="en-CA" dirty="0"/>
          </a:p>
          <a:p>
            <a:endParaRPr lang="en-CA"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AF76891-EC8E-4C9A-A458-1520E7AF4CC9}"/>
              </a:ext>
            </a:extLst>
          </p:cNvPr>
          <p:cNvSpPr>
            <a:spLocks noGrp="1"/>
          </p:cNvSpPr>
          <p:nvPr>
            <p:ph sz="quarter" idx="11"/>
          </p:nvPr>
        </p:nvSpPr>
        <p:spPr/>
        <p:txBody>
          <a:bodyPr/>
          <a:lstStyle/>
          <a:p>
            <a:endParaRPr lang="en-US"/>
          </a:p>
        </p:txBody>
      </p:sp>
      <p:sp>
        <p:nvSpPr>
          <p:cNvPr id="36866" name="Title 4"/>
          <p:cNvSpPr>
            <a:spLocks noGrp="1"/>
          </p:cNvSpPr>
          <p:nvPr>
            <p:ph type="title"/>
          </p:nvPr>
        </p:nvSpPr>
        <p:spPr/>
        <p:txBody>
          <a:bodyPr/>
          <a:lstStyle/>
          <a:p>
            <a:r>
              <a:rPr lang="en-US" dirty="0"/>
              <a:t>A Dash of Emotion</a:t>
            </a:r>
            <a:endParaRPr lang="en-CA" dirty="0"/>
          </a:p>
        </p:txBody>
      </p:sp>
      <p:grpSp>
        <p:nvGrpSpPr>
          <p:cNvPr id="2" name="Group 1">
            <a:extLst>
              <a:ext uri="{FF2B5EF4-FFF2-40B4-BE49-F238E27FC236}">
                <a16:creationId xmlns:a16="http://schemas.microsoft.com/office/drawing/2014/main" id="{EA9BF93B-B711-4B3B-A534-C3B54641FCDF}"/>
              </a:ext>
            </a:extLst>
          </p:cNvPr>
          <p:cNvGrpSpPr/>
          <p:nvPr/>
        </p:nvGrpSpPr>
        <p:grpSpPr>
          <a:xfrm>
            <a:off x="457200" y="1646841"/>
            <a:ext cx="8229600" cy="4432680"/>
            <a:chOff x="457200" y="1646841"/>
            <a:chExt cx="8229600" cy="4432680"/>
          </a:xfrm>
        </p:grpSpPr>
        <p:sp>
          <p:nvSpPr>
            <p:cNvPr id="4" name="Freeform: Shape 3">
              <a:extLst>
                <a:ext uri="{FF2B5EF4-FFF2-40B4-BE49-F238E27FC236}">
                  <a16:creationId xmlns:a16="http://schemas.microsoft.com/office/drawing/2014/main" id="{0062AFAA-8597-4A09-AE33-EE0E5906425C}"/>
                </a:ext>
              </a:extLst>
            </p:cNvPr>
            <p:cNvSpPr/>
            <p:nvPr/>
          </p:nvSpPr>
          <p:spPr>
            <a:xfrm>
              <a:off x="457200" y="1646841"/>
              <a:ext cx="8229600" cy="671580"/>
            </a:xfrm>
            <a:custGeom>
              <a:avLst/>
              <a:gdLst>
                <a:gd name="connsiteX0" fmla="*/ 0 w 8229600"/>
                <a:gd name="connsiteY0" fmla="*/ 111932 h 671580"/>
                <a:gd name="connsiteX1" fmla="*/ 111932 w 8229600"/>
                <a:gd name="connsiteY1" fmla="*/ 0 h 671580"/>
                <a:gd name="connsiteX2" fmla="*/ 8117668 w 8229600"/>
                <a:gd name="connsiteY2" fmla="*/ 0 h 671580"/>
                <a:gd name="connsiteX3" fmla="*/ 8229600 w 8229600"/>
                <a:gd name="connsiteY3" fmla="*/ 111932 h 671580"/>
                <a:gd name="connsiteX4" fmla="*/ 8229600 w 8229600"/>
                <a:gd name="connsiteY4" fmla="*/ 559648 h 671580"/>
                <a:gd name="connsiteX5" fmla="*/ 8117668 w 8229600"/>
                <a:gd name="connsiteY5" fmla="*/ 671580 h 671580"/>
                <a:gd name="connsiteX6" fmla="*/ 111932 w 8229600"/>
                <a:gd name="connsiteY6" fmla="*/ 671580 h 671580"/>
                <a:gd name="connsiteX7" fmla="*/ 0 w 8229600"/>
                <a:gd name="connsiteY7" fmla="*/ 559648 h 671580"/>
                <a:gd name="connsiteX8" fmla="*/ 0 w 8229600"/>
                <a:gd name="connsiteY8" fmla="*/ 111932 h 67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671580">
                  <a:moveTo>
                    <a:pt x="0" y="111932"/>
                  </a:moveTo>
                  <a:cubicBezTo>
                    <a:pt x="0" y="50114"/>
                    <a:pt x="50114" y="0"/>
                    <a:pt x="111932" y="0"/>
                  </a:cubicBezTo>
                  <a:lnTo>
                    <a:pt x="8117668" y="0"/>
                  </a:lnTo>
                  <a:cubicBezTo>
                    <a:pt x="8179486" y="0"/>
                    <a:pt x="8229600" y="50114"/>
                    <a:pt x="8229600" y="111932"/>
                  </a:cubicBezTo>
                  <a:lnTo>
                    <a:pt x="8229600" y="559648"/>
                  </a:lnTo>
                  <a:cubicBezTo>
                    <a:pt x="8229600" y="621466"/>
                    <a:pt x="8179486" y="671580"/>
                    <a:pt x="8117668" y="671580"/>
                  </a:cubicBezTo>
                  <a:lnTo>
                    <a:pt x="111932" y="671580"/>
                  </a:lnTo>
                  <a:cubicBezTo>
                    <a:pt x="50114" y="671580"/>
                    <a:pt x="0" y="621466"/>
                    <a:pt x="0" y="559648"/>
                  </a:cubicBezTo>
                  <a:lnTo>
                    <a:pt x="0" y="1119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9464" tIns="139464" rIns="139464" bIns="139464"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be known in relationship</a:t>
              </a:r>
              <a:endParaRPr lang="en-US" sz="2800" kern="1200" dirty="0"/>
            </a:p>
          </p:txBody>
        </p:sp>
        <p:sp>
          <p:nvSpPr>
            <p:cNvPr id="5" name="Freeform: Shape 4">
              <a:extLst>
                <a:ext uri="{FF2B5EF4-FFF2-40B4-BE49-F238E27FC236}">
                  <a16:creationId xmlns:a16="http://schemas.microsoft.com/office/drawing/2014/main" id="{549042EE-0158-4EA1-9607-135F4DA463A5}"/>
                </a:ext>
              </a:extLst>
            </p:cNvPr>
            <p:cNvSpPr/>
            <p:nvPr/>
          </p:nvSpPr>
          <p:spPr>
            <a:xfrm>
              <a:off x="457200" y="2399061"/>
              <a:ext cx="8229600" cy="671580"/>
            </a:xfrm>
            <a:custGeom>
              <a:avLst/>
              <a:gdLst>
                <a:gd name="connsiteX0" fmla="*/ 0 w 8229600"/>
                <a:gd name="connsiteY0" fmla="*/ 111932 h 671580"/>
                <a:gd name="connsiteX1" fmla="*/ 111932 w 8229600"/>
                <a:gd name="connsiteY1" fmla="*/ 0 h 671580"/>
                <a:gd name="connsiteX2" fmla="*/ 8117668 w 8229600"/>
                <a:gd name="connsiteY2" fmla="*/ 0 h 671580"/>
                <a:gd name="connsiteX3" fmla="*/ 8229600 w 8229600"/>
                <a:gd name="connsiteY3" fmla="*/ 111932 h 671580"/>
                <a:gd name="connsiteX4" fmla="*/ 8229600 w 8229600"/>
                <a:gd name="connsiteY4" fmla="*/ 559648 h 671580"/>
                <a:gd name="connsiteX5" fmla="*/ 8117668 w 8229600"/>
                <a:gd name="connsiteY5" fmla="*/ 671580 h 671580"/>
                <a:gd name="connsiteX6" fmla="*/ 111932 w 8229600"/>
                <a:gd name="connsiteY6" fmla="*/ 671580 h 671580"/>
                <a:gd name="connsiteX7" fmla="*/ 0 w 8229600"/>
                <a:gd name="connsiteY7" fmla="*/ 559648 h 671580"/>
                <a:gd name="connsiteX8" fmla="*/ 0 w 8229600"/>
                <a:gd name="connsiteY8" fmla="*/ 111932 h 67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671580">
                  <a:moveTo>
                    <a:pt x="0" y="111932"/>
                  </a:moveTo>
                  <a:cubicBezTo>
                    <a:pt x="0" y="50114"/>
                    <a:pt x="50114" y="0"/>
                    <a:pt x="111932" y="0"/>
                  </a:cubicBezTo>
                  <a:lnTo>
                    <a:pt x="8117668" y="0"/>
                  </a:lnTo>
                  <a:cubicBezTo>
                    <a:pt x="8179486" y="0"/>
                    <a:pt x="8229600" y="50114"/>
                    <a:pt x="8229600" y="111932"/>
                  </a:cubicBezTo>
                  <a:lnTo>
                    <a:pt x="8229600" y="559648"/>
                  </a:lnTo>
                  <a:cubicBezTo>
                    <a:pt x="8229600" y="621466"/>
                    <a:pt x="8179486" y="671580"/>
                    <a:pt x="8117668" y="671580"/>
                  </a:cubicBezTo>
                  <a:lnTo>
                    <a:pt x="111932" y="671580"/>
                  </a:lnTo>
                  <a:cubicBezTo>
                    <a:pt x="50114" y="671580"/>
                    <a:pt x="0" y="621466"/>
                    <a:pt x="0" y="559648"/>
                  </a:cubicBezTo>
                  <a:lnTo>
                    <a:pt x="0" y="111932"/>
                  </a:lnTo>
                  <a:close/>
                </a:path>
              </a:pathLst>
            </a:custGeom>
          </p:spPr>
          <p:style>
            <a:lnRef idx="2">
              <a:schemeClr val="lt1">
                <a:hueOff val="0"/>
                <a:satOff val="0"/>
                <a:lumOff val="0"/>
                <a:alphaOff val="0"/>
              </a:schemeClr>
            </a:lnRef>
            <a:fillRef idx="1">
              <a:schemeClr val="accent2">
                <a:hueOff val="936304"/>
                <a:satOff val="-1168"/>
                <a:lumOff val="275"/>
                <a:alphaOff val="0"/>
              </a:schemeClr>
            </a:fillRef>
            <a:effectRef idx="0">
              <a:schemeClr val="accent2">
                <a:hueOff val="936304"/>
                <a:satOff val="-1168"/>
                <a:lumOff val="275"/>
                <a:alphaOff val="0"/>
              </a:schemeClr>
            </a:effectRef>
            <a:fontRef idx="minor">
              <a:schemeClr val="lt1"/>
            </a:fontRef>
          </p:style>
          <p:txBody>
            <a:bodyPr spcFirstLastPara="0" vert="horz" wrap="square" lIns="139464" tIns="139464" rIns="139464" bIns="139464"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be heard</a:t>
              </a:r>
              <a:endParaRPr lang="en-US" sz="2800" kern="1200" dirty="0"/>
            </a:p>
          </p:txBody>
        </p:sp>
        <p:sp>
          <p:nvSpPr>
            <p:cNvPr id="6" name="Freeform: Shape 5">
              <a:extLst>
                <a:ext uri="{FF2B5EF4-FFF2-40B4-BE49-F238E27FC236}">
                  <a16:creationId xmlns:a16="http://schemas.microsoft.com/office/drawing/2014/main" id="{EEF39383-80C9-4AA2-B2E5-5288AC639C79}"/>
                </a:ext>
              </a:extLst>
            </p:cNvPr>
            <p:cNvSpPr/>
            <p:nvPr/>
          </p:nvSpPr>
          <p:spPr>
            <a:xfrm>
              <a:off x="457200" y="3151281"/>
              <a:ext cx="8229600" cy="671580"/>
            </a:xfrm>
            <a:custGeom>
              <a:avLst/>
              <a:gdLst>
                <a:gd name="connsiteX0" fmla="*/ 0 w 8229600"/>
                <a:gd name="connsiteY0" fmla="*/ 111932 h 671580"/>
                <a:gd name="connsiteX1" fmla="*/ 111932 w 8229600"/>
                <a:gd name="connsiteY1" fmla="*/ 0 h 671580"/>
                <a:gd name="connsiteX2" fmla="*/ 8117668 w 8229600"/>
                <a:gd name="connsiteY2" fmla="*/ 0 h 671580"/>
                <a:gd name="connsiteX3" fmla="*/ 8229600 w 8229600"/>
                <a:gd name="connsiteY3" fmla="*/ 111932 h 671580"/>
                <a:gd name="connsiteX4" fmla="*/ 8229600 w 8229600"/>
                <a:gd name="connsiteY4" fmla="*/ 559648 h 671580"/>
                <a:gd name="connsiteX5" fmla="*/ 8117668 w 8229600"/>
                <a:gd name="connsiteY5" fmla="*/ 671580 h 671580"/>
                <a:gd name="connsiteX6" fmla="*/ 111932 w 8229600"/>
                <a:gd name="connsiteY6" fmla="*/ 671580 h 671580"/>
                <a:gd name="connsiteX7" fmla="*/ 0 w 8229600"/>
                <a:gd name="connsiteY7" fmla="*/ 559648 h 671580"/>
                <a:gd name="connsiteX8" fmla="*/ 0 w 8229600"/>
                <a:gd name="connsiteY8" fmla="*/ 111932 h 67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671580">
                  <a:moveTo>
                    <a:pt x="0" y="111932"/>
                  </a:moveTo>
                  <a:cubicBezTo>
                    <a:pt x="0" y="50114"/>
                    <a:pt x="50114" y="0"/>
                    <a:pt x="111932" y="0"/>
                  </a:cubicBezTo>
                  <a:lnTo>
                    <a:pt x="8117668" y="0"/>
                  </a:lnTo>
                  <a:cubicBezTo>
                    <a:pt x="8179486" y="0"/>
                    <a:pt x="8229600" y="50114"/>
                    <a:pt x="8229600" y="111932"/>
                  </a:cubicBezTo>
                  <a:lnTo>
                    <a:pt x="8229600" y="559648"/>
                  </a:lnTo>
                  <a:cubicBezTo>
                    <a:pt x="8229600" y="621466"/>
                    <a:pt x="8179486" y="671580"/>
                    <a:pt x="8117668" y="671580"/>
                  </a:cubicBezTo>
                  <a:lnTo>
                    <a:pt x="111932" y="671580"/>
                  </a:lnTo>
                  <a:cubicBezTo>
                    <a:pt x="50114" y="671580"/>
                    <a:pt x="0" y="621466"/>
                    <a:pt x="0" y="559648"/>
                  </a:cubicBezTo>
                  <a:lnTo>
                    <a:pt x="0" y="111932"/>
                  </a:lnTo>
                  <a:close/>
                </a:path>
              </a:pathLst>
            </a:custGeom>
          </p:spPr>
          <p:style>
            <a:lnRef idx="2">
              <a:schemeClr val="lt1">
                <a:hueOff val="0"/>
                <a:satOff val="0"/>
                <a:lumOff val="0"/>
                <a:alphaOff val="0"/>
              </a:schemeClr>
            </a:lnRef>
            <a:fillRef idx="1">
              <a:schemeClr val="accent2">
                <a:hueOff val="1872608"/>
                <a:satOff val="-2336"/>
                <a:lumOff val="549"/>
                <a:alphaOff val="0"/>
              </a:schemeClr>
            </a:fillRef>
            <a:effectRef idx="0">
              <a:schemeClr val="accent2">
                <a:hueOff val="1872608"/>
                <a:satOff val="-2336"/>
                <a:lumOff val="549"/>
                <a:alphaOff val="0"/>
              </a:schemeClr>
            </a:effectRef>
            <a:fontRef idx="minor">
              <a:schemeClr val="lt1"/>
            </a:fontRef>
          </p:style>
          <p:txBody>
            <a:bodyPr spcFirstLastPara="0" vert="horz" wrap="square" lIns="139464" tIns="139464" rIns="139464" bIns="139464"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dream in community</a:t>
              </a:r>
              <a:endParaRPr lang="en-US" sz="2800" kern="1200" dirty="0"/>
            </a:p>
          </p:txBody>
        </p:sp>
        <p:sp>
          <p:nvSpPr>
            <p:cNvPr id="7" name="Freeform: Shape 6">
              <a:extLst>
                <a:ext uri="{FF2B5EF4-FFF2-40B4-BE49-F238E27FC236}">
                  <a16:creationId xmlns:a16="http://schemas.microsoft.com/office/drawing/2014/main" id="{02A99332-457F-4257-9F5C-7207C816BFA8}"/>
                </a:ext>
              </a:extLst>
            </p:cNvPr>
            <p:cNvSpPr/>
            <p:nvPr/>
          </p:nvSpPr>
          <p:spPr>
            <a:xfrm>
              <a:off x="457200" y="3903501"/>
              <a:ext cx="8229600" cy="671580"/>
            </a:xfrm>
            <a:custGeom>
              <a:avLst/>
              <a:gdLst>
                <a:gd name="connsiteX0" fmla="*/ 0 w 8229600"/>
                <a:gd name="connsiteY0" fmla="*/ 111932 h 671580"/>
                <a:gd name="connsiteX1" fmla="*/ 111932 w 8229600"/>
                <a:gd name="connsiteY1" fmla="*/ 0 h 671580"/>
                <a:gd name="connsiteX2" fmla="*/ 8117668 w 8229600"/>
                <a:gd name="connsiteY2" fmla="*/ 0 h 671580"/>
                <a:gd name="connsiteX3" fmla="*/ 8229600 w 8229600"/>
                <a:gd name="connsiteY3" fmla="*/ 111932 h 671580"/>
                <a:gd name="connsiteX4" fmla="*/ 8229600 w 8229600"/>
                <a:gd name="connsiteY4" fmla="*/ 559648 h 671580"/>
                <a:gd name="connsiteX5" fmla="*/ 8117668 w 8229600"/>
                <a:gd name="connsiteY5" fmla="*/ 671580 h 671580"/>
                <a:gd name="connsiteX6" fmla="*/ 111932 w 8229600"/>
                <a:gd name="connsiteY6" fmla="*/ 671580 h 671580"/>
                <a:gd name="connsiteX7" fmla="*/ 0 w 8229600"/>
                <a:gd name="connsiteY7" fmla="*/ 559648 h 671580"/>
                <a:gd name="connsiteX8" fmla="*/ 0 w 8229600"/>
                <a:gd name="connsiteY8" fmla="*/ 111932 h 67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671580">
                  <a:moveTo>
                    <a:pt x="0" y="111932"/>
                  </a:moveTo>
                  <a:cubicBezTo>
                    <a:pt x="0" y="50114"/>
                    <a:pt x="50114" y="0"/>
                    <a:pt x="111932" y="0"/>
                  </a:cubicBezTo>
                  <a:lnTo>
                    <a:pt x="8117668" y="0"/>
                  </a:lnTo>
                  <a:cubicBezTo>
                    <a:pt x="8179486" y="0"/>
                    <a:pt x="8229600" y="50114"/>
                    <a:pt x="8229600" y="111932"/>
                  </a:cubicBezTo>
                  <a:lnTo>
                    <a:pt x="8229600" y="559648"/>
                  </a:lnTo>
                  <a:cubicBezTo>
                    <a:pt x="8229600" y="621466"/>
                    <a:pt x="8179486" y="671580"/>
                    <a:pt x="8117668" y="671580"/>
                  </a:cubicBezTo>
                  <a:lnTo>
                    <a:pt x="111932" y="671580"/>
                  </a:lnTo>
                  <a:cubicBezTo>
                    <a:pt x="50114" y="671580"/>
                    <a:pt x="0" y="621466"/>
                    <a:pt x="0" y="559648"/>
                  </a:cubicBezTo>
                  <a:lnTo>
                    <a:pt x="0" y="111932"/>
                  </a:lnTo>
                  <a:close/>
                </a:path>
              </a:pathLst>
            </a:custGeom>
          </p:spPr>
          <p:style>
            <a:lnRef idx="2">
              <a:schemeClr val="lt1">
                <a:hueOff val="0"/>
                <a:satOff val="0"/>
                <a:lumOff val="0"/>
                <a:alphaOff val="0"/>
              </a:schemeClr>
            </a:lnRef>
            <a:fillRef idx="1">
              <a:schemeClr val="accent2">
                <a:hueOff val="2808911"/>
                <a:satOff val="-3503"/>
                <a:lumOff val="824"/>
                <a:alphaOff val="0"/>
              </a:schemeClr>
            </a:fillRef>
            <a:effectRef idx="0">
              <a:schemeClr val="accent2">
                <a:hueOff val="2808911"/>
                <a:satOff val="-3503"/>
                <a:lumOff val="824"/>
                <a:alphaOff val="0"/>
              </a:schemeClr>
            </a:effectRef>
            <a:fontRef idx="minor">
              <a:schemeClr val="lt1"/>
            </a:fontRef>
          </p:style>
          <p:txBody>
            <a:bodyPr spcFirstLastPara="0" vert="horz" wrap="square" lIns="139464" tIns="139464" rIns="139464" bIns="139464"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choose to contribute</a:t>
              </a:r>
              <a:endParaRPr lang="en-US" sz="2800" kern="1200" dirty="0"/>
            </a:p>
          </p:txBody>
        </p:sp>
        <p:sp>
          <p:nvSpPr>
            <p:cNvPr id="8" name="Freeform: Shape 7">
              <a:extLst>
                <a:ext uri="{FF2B5EF4-FFF2-40B4-BE49-F238E27FC236}">
                  <a16:creationId xmlns:a16="http://schemas.microsoft.com/office/drawing/2014/main" id="{263FD9D8-AC88-49F9-B5BC-262E81C73D10}"/>
                </a:ext>
              </a:extLst>
            </p:cNvPr>
            <p:cNvSpPr/>
            <p:nvPr/>
          </p:nvSpPr>
          <p:spPr>
            <a:xfrm>
              <a:off x="457200" y="4655721"/>
              <a:ext cx="8229600" cy="671580"/>
            </a:xfrm>
            <a:custGeom>
              <a:avLst/>
              <a:gdLst>
                <a:gd name="connsiteX0" fmla="*/ 0 w 8229600"/>
                <a:gd name="connsiteY0" fmla="*/ 111932 h 671580"/>
                <a:gd name="connsiteX1" fmla="*/ 111932 w 8229600"/>
                <a:gd name="connsiteY1" fmla="*/ 0 h 671580"/>
                <a:gd name="connsiteX2" fmla="*/ 8117668 w 8229600"/>
                <a:gd name="connsiteY2" fmla="*/ 0 h 671580"/>
                <a:gd name="connsiteX3" fmla="*/ 8229600 w 8229600"/>
                <a:gd name="connsiteY3" fmla="*/ 111932 h 671580"/>
                <a:gd name="connsiteX4" fmla="*/ 8229600 w 8229600"/>
                <a:gd name="connsiteY4" fmla="*/ 559648 h 671580"/>
                <a:gd name="connsiteX5" fmla="*/ 8117668 w 8229600"/>
                <a:gd name="connsiteY5" fmla="*/ 671580 h 671580"/>
                <a:gd name="connsiteX6" fmla="*/ 111932 w 8229600"/>
                <a:gd name="connsiteY6" fmla="*/ 671580 h 671580"/>
                <a:gd name="connsiteX7" fmla="*/ 0 w 8229600"/>
                <a:gd name="connsiteY7" fmla="*/ 559648 h 671580"/>
                <a:gd name="connsiteX8" fmla="*/ 0 w 8229600"/>
                <a:gd name="connsiteY8" fmla="*/ 111932 h 67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671580">
                  <a:moveTo>
                    <a:pt x="0" y="111932"/>
                  </a:moveTo>
                  <a:cubicBezTo>
                    <a:pt x="0" y="50114"/>
                    <a:pt x="50114" y="0"/>
                    <a:pt x="111932" y="0"/>
                  </a:cubicBezTo>
                  <a:lnTo>
                    <a:pt x="8117668" y="0"/>
                  </a:lnTo>
                  <a:cubicBezTo>
                    <a:pt x="8179486" y="0"/>
                    <a:pt x="8229600" y="50114"/>
                    <a:pt x="8229600" y="111932"/>
                  </a:cubicBezTo>
                  <a:lnTo>
                    <a:pt x="8229600" y="559648"/>
                  </a:lnTo>
                  <a:cubicBezTo>
                    <a:pt x="8229600" y="621466"/>
                    <a:pt x="8179486" y="671580"/>
                    <a:pt x="8117668" y="671580"/>
                  </a:cubicBezTo>
                  <a:lnTo>
                    <a:pt x="111932" y="671580"/>
                  </a:lnTo>
                  <a:cubicBezTo>
                    <a:pt x="50114" y="671580"/>
                    <a:pt x="0" y="621466"/>
                    <a:pt x="0" y="559648"/>
                  </a:cubicBezTo>
                  <a:lnTo>
                    <a:pt x="0" y="111932"/>
                  </a:lnTo>
                  <a:close/>
                </a:path>
              </a:pathLst>
            </a:custGeom>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139464" tIns="139464" rIns="139464" bIns="139464"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act with support</a:t>
              </a:r>
              <a:endParaRPr lang="en-US" sz="2800" kern="1200" dirty="0"/>
            </a:p>
          </p:txBody>
        </p:sp>
        <p:sp>
          <p:nvSpPr>
            <p:cNvPr id="9" name="Freeform: Shape 8">
              <a:extLst>
                <a:ext uri="{FF2B5EF4-FFF2-40B4-BE49-F238E27FC236}">
                  <a16:creationId xmlns:a16="http://schemas.microsoft.com/office/drawing/2014/main" id="{53EEA100-BF78-4CB8-8ACD-82E0C8C1154A}"/>
                </a:ext>
              </a:extLst>
            </p:cNvPr>
            <p:cNvSpPr/>
            <p:nvPr/>
          </p:nvSpPr>
          <p:spPr>
            <a:xfrm>
              <a:off x="457200" y="5407941"/>
              <a:ext cx="8229600" cy="671580"/>
            </a:xfrm>
            <a:custGeom>
              <a:avLst/>
              <a:gdLst>
                <a:gd name="connsiteX0" fmla="*/ 0 w 8229600"/>
                <a:gd name="connsiteY0" fmla="*/ 111932 h 671580"/>
                <a:gd name="connsiteX1" fmla="*/ 111932 w 8229600"/>
                <a:gd name="connsiteY1" fmla="*/ 0 h 671580"/>
                <a:gd name="connsiteX2" fmla="*/ 8117668 w 8229600"/>
                <a:gd name="connsiteY2" fmla="*/ 0 h 671580"/>
                <a:gd name="connsiteX3" fmla="*/ 8229600 w 8229600"/>
                <a:gd name="connsiteY3" fmla="*/ 111932 h 671580"/>
                <a:gd name="connsiteX4" fmla="*/ 8229600 w 8229600"/>
                <a:gd name="connsiteY4" fmla="*/ 559648 h 671580"/>
                <a:gd name="connsiteX5" fmla="*/ 8117668 w 8229600"/>
                <a:gd name="connsiteY5" fmla="*/ 671580 h 671580"/>
                <a:gd name="connsiteX6" fmla="*/ 111932 w 8229600"/>
                <a:gd name="connsiteY6" fmla="*/ 671580 h 671580"/>
                <a:gd name="connsiteX7" fmla="*/ 0 w 8229600"/>
                <a:gd name="connsiteY7" fmla="*/ 559648 h 671580"/>
                <a:gd name="connsiteX8" fmla="*/ 0 w 8229600"/>
                <a:gd name="connsiteY8" fmla="*/ 111932 h 67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671580">
                  <a:moveTo>
                    <a:pt x="0" y="111932"/>
                  </a:moveTo>
                  <a:cubicBezTo>
                    <a:pt x="0" y="50114"/>
                    <a:pt x="50114" y="0"/>
                    <a:pt x="111932" y="0"/>
                  </a:cubicBezTo>
                  <a:lnTo>
                    <a:pt x="8117668" y="0"/>
                  </a:lnTo>
                  <a:cubicBezTo>
                    <a:pt x="8179486" y="0"/>
                    <a:pt x="8229600" y="50114"/>
                    <a:pt x="8229600" y="111932"/>
                  </a:cubicBezTo>
                  <a:lnTo>
                    <a:pt x="8229600" y="559648"/>
                  </a:lnTo>
                  <a:cubicBezTo>
                    <a:pt x="8229600" y="621466"/>
                    <a:pt x="8179486" y="671580"/>
                    <a:pt x="8117668" y="671580"/>
                  </a:cubicBezTo>
                  <a:lnTo>
                    <a:pt x="111932" y="671580"/>
                  </a:lnTo>
                  <a:cubicBezTo>
                    <a:pt x="50114" y="671580"/>
                    <a:pt x="0" y="621466"/>
                    <a:pt x="0" y="559648"/>
                  </a:cubicBezTo>
                  <a:lnTo>
                    <a:pt x="0" y="1119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9464" tIns="139464" rIns="139464" bIns="139464"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be positive</a:t>
              </a:r>
              <a:endParaRPr lang="en-US" sz="2800" kern="1200" dirty="0"/>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25AD40B-5680-41C6-8B9E-A4685B593190}"/>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Plenty of Facts</a:t>
            </a:r>
            <a:endParaRPr lang="en-CA" dirty="0"/>
          </a:p>
        </p:txBody>
      </p:sp>
      <p:grpSp>
        <p:nvGrpSpPr>
          <p:cNvPr id="2" name="Group 1">
            <a:extLst>
              <a:ext uri="{FF2B5EF4-FFF2-40B4-BE49-F238E27FC236}">
                <a16:creationId xmlns:a16="http://schemas.microsoft.com/office/drawing/2014/main" id="{2F2D0922-6ACD-4AE7-B432-DA0052CC1923}"/>
              </a:ext>
            </a:extLst>
          </p:cNvPr>
          <p:cNvGrpSpPr/>
          <p:nvPr/>
        </p:nvGrpSpPr>
        <p:grpSpPr>
          <a:xfrm>
            <a:off x="457200" y="1602201"/>
            <a:ext cx="8229600" cy="4521960"/>
            <a:chOff x="457200" y="1602201"/>
            <a:chExt cx="8229600" cy="4521960"/>
          </a:xfrm>
        </p:grpSpPr>
        <p:sp>
          <p:nvSpPr>
            <p:cNvPr id="4" name="Rectangle 3">
              <a:extLst>
                <a:ext uri="{FF2B5EF4-FFF2-40B4-BE49-F238E27FC236}">
                  <a16:creationId xmlns:a16="http://schemas.microsoft.com/office/drawing/2014/main" id="{79213D04-A565-40B5-B23E-6192083BB380}"/>
                </a:ext>
              </a:extLst>
            </p:cNvPr>
            <p:cNvSpPr/>
            <p:nvPr/>
          </p:nvSpPr>
          <p:spPr>
            <a:xfrm>
              <a:off x="457200" y="2384481"/>
              <a:ext cx="8229600" cy="13356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0FEFE10-1EE0-4BD2-A18F-0744944C48E4}"/>
                </a:ext>
              </a:extLst>
            </p:cNvPr>
            <p:cNvSpPr/>
            <p:nvPr/>
          </p:nvSpPr>
          <p:spPr>
            <a:xfrm>
              <a:off x="868680" y="1602201"/>
              <a:ext cx="5760720" cy="1564560"/>
            </a:xfrm>
            <a:custGeom>
              <a:avLst/>
              <a:gdLst>
                <a:gd name="connsiteX0" fmla="*/ 0 w 5760720"/>
                <a:gd name="connsiteY0" fmla="*/ 260765 h 1564560"/>
                <a:gd name="connsiteX1" fmla="*/ 260765 w 5760720"/>
                <a:gd name="connsiteY1" fmla="*/ 0 h 1564560"/>
                <a:gd name="connsiteX2" fmla="*/ 5499955 w 5760720"/>
                <a:gd name="connsiteY2" fmla="*/ 0 h 1564560"/>
                <a:gd name="connsiteX3" fmla="*/ 5760720 w 5760720"/>
                <a:gd name="connsiteY3" fmla="*/ 260765 h 1564560"/>
                <a:gd name="connsiteX4" fmla="*/ 5760720 w 5760720"/>
                <a:gd name="connsiteY4" fmla="*/ 1303795 h 1564560"/>
                <a:gd name="connsiteX5" fmla="*/ 5499955 w 5760720"/>
                <a:gd name="connsiteY5" fmla="*/ 1564560 h 1564560"/>
                <a:gd name="connsiteX6" fmla="*/ 260765 w 5760720"/>
                <a:gd name="connsiteY6" fmla="*/ 1564560 h 1564560"/>
                <a:gd name="connsiteX7" fmla="*/ 0 w 5760720"/>
                <a:gd name="connsiteY7" fmla="*/ 1303795 h 1564560"/>
                <a:gd name="connsiteX8" fmla="*/ 0 w 5760720"/>
                <a:gd name="connsiteY8" fmla="*/ 260765 h 156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564560">
                  <a:moveTo>
                    <a:pt x="0" y="260765"/>
                  </a:moveTo>
                  <a:cubicBezTo>
                    <a:pt x="0" y="116748"/>
                    <a:pt x="116748" y="0"/>
                    <a:pt x="260765" y="0"/>
                  </a:cubicBezTo>
                  <a:lnTo>
                    <a:pt x="5499955" y="0"/>
                  </a:lnTo>
                  <a:cubicBezTo>
                    <a:pt x="5643972" y="0"/>
                    <a:pt x="5760720" y="116748"/>
                    <a:pt x="5760720" y="260765"/>
                  </a:cubicBezTo>
                  <a:lnTo>
                    <a:pt x="5760720" y="1303795"/>
                  </a:lnTo>
                  <a:cubicBezTo>
                    <a:pt x="5760720" y="1447812"/>
                    <a:pt x="5643972" y="1564560"/>
                    <a:pt x="5499955" y="1564560"/>
                  </a:cubicBezTo>
                  <a:lnTo>
                    <a:pt x="260765" y="1564560"/>
                  </a:lnTo>
                  <a:cubicBezTo>
                    <a:pt x="116748" y="1564560"/>
                    <a:pt x="0" y="1447812"/>
                    <a:pt x="0" y="1303795"/>
                  </a:cubicBezTo>
                  <a:lnTo>
                    <a:pt x="0" y="260765"/>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4118" tIns="76376" rIns="294118" bIns="76376" numCol="1" spcCol="1270" anchor="ctr" anchorCtr="0">
              <a:noAutofit/>
            </a:bodyPr>
            <a:lstStyle/>
            <a:p>
              <a:pPr marL="0" lvl="0" indent="0" algn="l" defTabSz="1422400">
                <a:lnSpc>
                  <a:spcPct val="90000"/>
                </a:lnSpc>
                <a:spcBef>
                  <a:spcPct val="0"/>
                </a:spcBef>
                <a:spcAft>
                  <a:spcPct val="35000"/>
                </a:spcAft>
                <a:buNone/>
              </a:pPr>
              <a:r>
                <a:rPr lang="en-US" sz="3200" b="1" kern="1200" dirty="0"/>
                <a:t>Audits and performance measurement systems</a:t>
              </a:r>
              <a:endParaRPr lang="en-US" sz="3200" kern="1200" dirty="0"/>
            </a:p>
          </p:txBody>
        </p:sp>
        <p:sp>
          <p:nvSpPr>
            <p:cNvPr id="6" name="Rectangle 5">
              <a:extLst>
                <a:ext uri="{FF2B5EF4-FFF2-40B4-BE49-F238E27FC236}">
                  <a16:creationId xmlns:a16="http://schemas.microsoft.com/office/drawing/2014/main" id="{6A17892A-3CB0-44E1-91B0-8B557A0440AC}"/>
                </a:ext>
              </a:extLst>
            </p:cNvPr>
            <p:cNvSpPr/>
            <p:nvPr/>
          </p:nvSpPr>
          <p:spPr>
            <a:xfrm>
              <a:off x="457200" y="4788561"/>
              <a:ext cx="8229600" cy="13356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71E5E0C-7E04-47E6-B3E8-AD97D3CDE065}"/>
                </a:ext>
              </a:extLst>
            </p:cNvPr>
            <p:cNvSpPr/>
            <p:nvPr/>
          </p:nvSpPr>
          <p:spPr>
            <a:xfrm>
              <a:off x="868680" y="4006281"/>
              <a:ext cx="5760720" cy="1564560"/>
            </a:xfrm>
            <a:custGeom>
              <a:avLst/>
              <a:gdLst>
                <a:gd name="connsiteX0" fmla="*/ 0 w 5760720"/>
                <a:gd name="connsiteY0" fmla="*/ 260765 h 1564560"/>
                <a:gd name="connsiteX1" fmla="*/ 260765 w 5760720"/>
                <a:gd name="connsiteY1" fmla="*/ 0 h 1564560"/>
                <a:gd name="connsiteX2" fmla="*/ 5499955 w 5760720"/>
                <a:gd name="connsiteY2" fmla="*/ 0 h 1564560"/>
                <a:gd name="connsiteX3" fmla="*/ 5760720 w 5760720"/>
                <a:gd name="connsiteY3" fmla="*/ 260765 h 1564560"/>
                <a:gd name="connsiteX4" fmla="*/ 5760720 w 5760720"/>
                <a:gd name="connsiteY4" fmla="*/ 1303795 h 1564560"/>
                <a:gd name="connsiteX5" fmla="*/ 5499955 w 5760720"/>
                <a:gd name="connsiteY5" fmla="*/ 1564560 h 1564560"/>
                <a:gd name="connsiteX6" fmla="*/ 260765 w 5760720"/>
                <a:gd name="connsiteY6" fmla="*/ 1564560 h 1564560"/>
                <a:gd name="connsiteX7" fmla="*/ 0 w 5760720"/>
                <a:gd name="connsiteY7" fmla="*/ 1303795 h 1564560"/>
                <a:gd name="connsiteX8" fmla="*/ 0 w 5760720"/>
                <a:gd name="connsiteY8" fmla="*/ 260765 h 156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564560">
                  <a:moveTo>
                    <a:pt x="0" y="260765"/>
                  </a:moveTo>
                  <a:cubicBezTo>
                    <a:pt x="0" y="116748"/>
                    <a:pt x="116748" y="0"/>
                    <a:pt x="260765" y="0"/>
                  </a:cubicBezTo>
                  <a:lnTo>
                    <a:pt x="5499955" y="0"/>
                  </a:lnTo>
                  <a:cubicBezTo>
                    <a:pt x="5643972" y="0"/>
                    <a:pt x="5760720" y="116748"/>
                    <a:pt x="5760720" y="260765"/>
                  </a:cubicBezTo>
                  <a:lnTo>
                    <a:pt x="5760720" y="1303795"/>
                  </a:lnTo>
                  <a:cubicBezTo>
                    <a:pt x="5760720" y="1447812"/>
                    <a:pt x="5643972" y="1564560"/>
                    <a:pt x="5499955" y="1564560"/>
                  </a:cubicBezTo>
                  <a:lnTo>
                    <a:pt x="260765" y="1564560"/>
                  </a:lnTo>
                  <a:cubicBezTo>
                    <a:pt x="116748" y="1564560"/>
                    <a:pt x="0" y="1447812"/>
                    <a:pt x="0" y="1303795"/>
                  </a:cubicBezTo>
                  <a:lnTo>
                    <a:pt x="0" y="260765"/>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94118" tIns="76376" rIns="294118" bIns="76376" numCol="1" spcCol="1270" anchor="ctr" anchorCtr="0">
              <a:noAutofit/>
            </a:bodyPr>
            <a:lstStyle/>
            <a:p>
              <a:pPr marL="0" lvl="0" indent="0" algn="l" defTabSz="1422400">
                <a:lnSpc>
                  <a:spcPct val="90000"/>
                </a:lnSpc>
                <a:spcBef>
                  <a:spcPct val="0"/>
                </a:spcBef>
                <a:spcAft>
                  <a:spcPct val="35000"/>
                </a:spcAft>
                <a:buNone/>
              </a:pPr>
              <a:r>
                <a:rPr lang="en-US" sz="3200" b="1" kern="1200" dirty="0"/>
                <a:t>Accountability Systems</a:t>
              </a:r>
              <a:endParaRPr lang="en-US" sz="3200" kern="1200" dirty="0"/>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essential conditions that come together in an organization?</a:t>
            </a:r>
          </a:p>
          <a:p>
            <a:pPr lvl="1">
              <a:lnSpc>
                <a:spcPct val="115000"/>
              </a:lnSpc>
              <a:spcBef>
                <a:spcPts val="0"/>
              </a:spcBef>
              <a:spcAft>
                <a:spcPts val="0"/>
              </a:spcAft>
              <a:buFont typeface="+mj-lt"/>
              <a:buAutoNum type="alphaLcParenR"/>
            </a:pPr>
            <a:r>
              <a:rPr lang="en-US" dirty="0">
                <a:ea typeface="Times New Roman"/>
                <a:cs typeface="Times New Roman"/>
              </a:rPr>
              <a:t>Freedom to be heard</a:t>
            </a:r>
          </a:p>
          <a:p>
            <a:pPr lvl="1">
              <a:lnSpc>
                <a:spcPct val="115000"/>
              </a:lnSpc>
              <a:spcBef>
                <a:spcPts val="0"/>
              </a:spcBef>
              <a:spcAft>
                <a:spcPts val="0"/>
              </a:spcAft>
              <a:buFont typeface="+mj-lt"/>
              <a:buAutoNum type="alphaLcParenR"/>
            </a:pPr>
            <a:r>
              <a:rPr lang="en-US" dirty="0">
                <a:ea typeface="Times New Roman"/>
                <a:cs typeface="Times New Roman"/>
              </a:rPr>
              <a:t>Freedom to choose to participate</a:t>
            </a:r>
          </a:p>
          <a:p>
            <a:pPr lvl="1">
              <a:lnSpc>
                <a:spcPct val="115000"/>
              </a:lnSpc>
              <a:spcBef>
                <a:spcPts val="0"/>
              </a:spcBef>
              <a:spcAft>
                <a:spcPts val="0"/>
              </a:spcAft>
              <a:buFont typeface="+mj-lt"/>
              <a:buAutoNum type="alphaLcParenR"/>
            </a:pPr>
            <a:r>
              <a:rPr lang="en-US" dirty="0">
                <a:ea typeface="Times New Roman"/>
                <a:cs typeface="Times New Roman"/>
              </a:rPr>
              <a:t>Freedom to be positive</a:t>
            </a:r>
          </a:p>
          <a:p>
            <a:pPr lvl="1">
              <a:lnSpc>
                <a:spcPct val="115000"/>
              </a:lnSpc>
              <a:spcBef>
                <a:spcPts val="0"/>
              </a:spcBef>
              <a:spcAft>
                <a:spcPts val="1000"/>
              </a:spcAft>
              <a:buFont typeface="+mj-lt"/>
              <a:buAutoNum type="alphaLcParenR"/>
            </a:pPr>
            <a:r>
              <a:rPr lang="en-US" dirty="0">
                <a:ea typeface="Times New Roman"/>
                <a:cs typeface="Times New Roman"/>
              </a:rPr>
              <a:t>Freedom to skip what you’re having troubles with</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How many essential conditions that come together in an organization are there?</a:t>
            </a:r>
          </a:p>
          <a:p>
            <a:pPr lvl="1">
              <a:lnSpc>
                <a:spcPct val="115000"/>
              </a:lnSpc>
              <a:spcBef>
                <a:spcPts val="0"/>
              </a:spcBef>
              <a:spcAft>
                <a:spcPts val="0"/>
              </a:spcAft>
              <a:buFont typeface="+mj-lt"/>
              <a:buAutoNum type="alphaLcParenR"/>
            </a:pPr>
            <a:r>
              <a:rPr lang="en-US" dirty="0">
                <a:ea typeface="Times New Roman"/>
                <a:cs typeface="Times New Roman"/>
              </a:rPr>
              <a:t>Four</a:t>
            </a:r>
          </a:p>
          <a:p>
            <a:pPr lvl="1">
              <a:lnSpc>
                <a:spcPct val="115000"/>
              </a:lnSpc>
              <a:spcBef>
                <a:spcPts val="0"/>
              </a:spcBef>
              <a:spcAft>
                <a:spcPts val="0"/>
              </a:spcAft>
              <a:buFont typeface="+mj-lt"/>
              <a:buAutoNum type="alphaLcParenR"/>
            </a:pPr>
            <a:r>
              <a:rPr lang="en-US" dirty="0">
                <a:ea typeface="Times New Roman"/>
                <a:cs typeface="Times New Roman"/>
              </a:rPr>
              <a:t>Five</a:t>
            </a:r>
          </a:p>
          <a:p>
            <a:pPr lvl="1">
              <a:lnSpc>
                <a:spcPct val="115000"/>
              </a:lnSpc>
              <a:spcBef>
                <a:spcPts val="0"/>
              </a:spcBef>
              <a:spcAft>
                <a:spcPts val="0"/>
              </a:spcAft>
              <a:buFont typeface="+mj-lt"/>
              <a:buAutoNum type="alphaLcParenR"/>
            </a:pPr>
            <a:r>
              <a:rPr lang="en-US" dirty="0">
                <a:ea typeface="Times New Roman"/>
                <a:cs typeface="Times New Roman"/>
              </a:rPr>
              <a:t>Six</a:t>
            </a:r>
          </a:p>
          <a:p>
            <a:pPr lvl="1">
              <a:lnSpc>
                <a:spcPct val="115000"/>
              </a:lnSpc>
              <a:spcBef>
                <a:spcPts val="0"/>
              </a:spcBef>
              <a:spcAft>
                <a:spcPts val="1000"/>
              </a:spcAft>
              <a:buFont typeface="+mj-lt"/>
              <a:buAutoNum type="alphaLcParenR"/>
            </a:pPr>
            <a:r>
              <a:rPr lang="en-US" dirty="0">
                <a:ea typeface="Times New Roman"/>
                <a:cs typeface="Times New Roman"/>
              </a:rPr>
              <a:t>Seven</a:t>
            </a:r>
          </a:p>
          <a:p>
            <a:endParaRPr lang="en-US" dirty="0"/>
          </a:p>
        </p:txBody>
      </p:sp>
    </p:spTree>
    <p:extLst>
      <p:ext uri="{BB962C8B-B14F-4D97-AF65-F5344CB8AC3E}">
        <p14:creationId xmlns:p14="http://schemas.microsoft.com/office/powerpoint/2010/main" val="33489369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 fact is something:</a:t>
            </a:r>
          </a:p>
          <a:p>
            <a:pPr lvl="1">
              <a:lnSpc>
                <a:spcPct val="115000"/>
              </a:lnSpc>
              <a:spcBef>
                <a:spcPts val="0"/>
              </a:spcBef>
              <a:spcAft>
                <a:spcPts val="0"/>
              </a:spcAft>
              <a:buFont typeface="+mj-lt"/>
              <a:buAutoNum type="alphaLcParenR"/>
            </a:pPr>
            <a:r>
              <a:rPr lang="en-US" dirty="0">
                <a:ea typeface="Times New Roman"/>
                <a:cs typeface="Times New Roman"/>
              </a:rPr>
              <a:t>Confirmed by scientists</a:t>
            </a:r>
          </a:p>
          <a:p>
            <a:pPr lvl="1">
              <a:lnSpc>
                <a:spcPct val="115000"/>
              </a:lnSpc>
              <a:spcBef>
                <a:spcPts val="0"/>
              </a:spcBef>
              <a:spcAft>
                <a:spcPts val="0"/>
              </a:spcAft>
              <a:buFont typeface="+mj-lt"/>
              <a:buAutoNum type="alphaLcParenR"/>
            </a:pPr>
            <a:r>
              <a:rPr lang="en-US" dirty="0">
                <a:ea typeface="Times New Roman"/>
                <a:cs typeface="Times New Roman"/>
              </a:rPr>
              <a:t>Demonstrated to exist, or known to have existed</a:t>
            </a:r>
          </a:p>
          <a:p>
            <a:pPr lvl="1">
              <a:lnSpc>
                <a:spcPct val="115000"/>
              </a:lnSpc>
              <a:spcBef>
                <a:spcPts val="0"/>
              </a:spcBef>
              <a:spcAft>
                <a:spcPts val="0"/>
              </a:spcAft>
              <a:buFont typeface="+mj-lt"/>
              <a:buAutoNum type="alphaLcParenR"/>
            </a:pPr>
            <a:r>
              <a:rPr lang="en-US" dirty="0">
                <a:ea typeface="Times New Roman"/>
                <a:cs typeface="Times New Roman"/>
              </a:rPr>
              <a:t>Written briefly and concisely</a:t>
            </a:r>
          </a:p>
          <a:p>
            <a:pPr lvl="1">
              <a:lnSpc>
                <a:spcPct val="115000"/>
              </a:lnSpc>
              <a:spcBef>
                <a:spcPts val="0"/>
              </a:spcBef>
              <a:spcAft>
                <a:spcPts val="1000"/>
              </a:spcAft>
              <a:buFont typeface="+mj-lt"/>
              <a:buAutoNum type="alphaLcParenR"/>
            </a:pPr>
            <a:r>
              <a:rPr lang="en-US" dirty="0">
                <a:ea typeface="Times New Roman"/>
                <a:cs typeface="Times New Roman"/>
              </a:rPr>
              <a:t>Regarding to a certain professional area</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Audits and performance measurement systems DO NOT help to determine:</a:t>
            </a:r>
          </a:p>
          <a:p>
            <a:pPr lvl="1">
              <a:lnSpc>
                <a:spcPct val="115000"/>
              </a:lnSpc>
              <a:spcBef>
                <a:spcPts val="0"/>
              </a:spcBef>
              <a:spcAft>
                <a:spcPts val="0"/>
              </a:spcAft>
              <a:buFont typeface="+mj-lt"/>
              <a:buAutoNum type="alphaLcParenR"/>
            </a:pPr>
            <a:r>
              <a:rPr lang="en-US" dirty="0">
                <a:ea typeface="Times New Roman"/>
                <a:cs typeface="Times New Roman"/>
              </a:rPr>
              <a:t>What are the flaws of a certain system or process</a:t>
            </a:r>
          </a:p>
          <a:p>
            <a:pPr lvl="1">
              <a:lnSpc>
                <a:spcPct val="115000"/>
              </a:lnSpc>
              <a:spcBef>
                <a:spcPts val="0"/>
              </a:spcBef>
              <a:spcAft>
                <a:spcPts val="0"/>
              </a:spcAft>
              <a:buFont typeface="+mj-lt"/>
              <a:buAutoNum type="alphaLcParenR"/>
            </a:pPr>
            <a:r>
              <a:rPr lang="en-US" dirty="0">
                <a:ea typeface="Times New Roman"/>
                <a:cs typeface="Times New Roman"/>
              </a:rPr>
              <a:t>How many employees are using the new processes or systems</a:t>
            </a:r>
          </a:p>
          <a:p>
            <a:pPr lvl="1">
              <a:lnSpc>
                <a:spcPct val="115000"/>
              </a:lnSpc>
              <a:spcBef>
                <a:spcPts val="0"/>
              </a:spcBef>
              <a:spcAft>
                <a:spcPts val="0"/>
              </a:spcAft>
              <a:buFont typeface="+mj-lt"/>
              <a:buAutoNum type="alphaLcParenR"/>
            </a:pPr>
            <a:r>
              <a:rPr lang="en-US" dirty="0">
                <a:ea typeface="Times New Roman"/>
                <a:cs typeface="Times New Roman"/>
              </a:rPr>
              <a:t>Individual or group proficiency levels</a:t>
            </a:r>
          </a:p>
          <a:p>
            <a:pPr lvl="1">
              <a:lnSpc>
                <a:spcPct val="115000"/>
              </a:lnSpc>
              <a:spcBef>
                <a:spcPts val="0"/>
              </a:spcBef>
              <a:spcAft>
                <a:spcPts val="1000"/>
              </a:spcAft>
              <a:buFont typeface="+mj-lt"/>
              <a:buAutoNum type="alphaLcParenR"/>
            </a:pPr>
            <a:r>
              <a:rPr lang="en-US" dirty="0">
                <a:ea typeface="Times New Roman"/>
                <a:cs typeface="Times New Roman"/>
              </a:rPr>
              <a:t>Who is not engaged with the process, or is struggling, and why</a:t>
            </a:r>
          </a:p>
          <a:p>
            <a:endParaRPr lang="en-US" dirty="0"/>
          </a:p>
        </p:txBody>
      </p:sp>
    </p:spTree>
    <p:extLst>
      <p:ext uri="{BB962C8B-B14F-4D97-AF65-F5344CB8AC3E}">
        <p14:creationId xmlns:p14="http://schemas.microsoft.com/office/powerpoint/2010/main" val="1091825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essential conditions that come together in an organization?</a:t>
            </a:r>
          </a:p>
          <a:p>
            <a:pPr lvl="1">
              <a:lnSpc>
                <a:spcPct val="115000"/>
              </a:lnSpc>
              <a:spcBef>
                <a:spcPts val="0"/>
              </a:spcBef>
              <a:spcAft>
                <a:spcPts val="0"/>
              </a:spcAft>
              <a:buFont typeface="+mj-lt"/>
              <a:buAutoNum type="alphaLcParenR"/>
            </a:pPr>
            <a:r>
              <a:rPr lang="en-US" dirty="0">
                <a:ea typeface="Times New Roman"/>
                <a:cs typeface="Times New Roman"/>
              </a:rPr>
              <a:t>Freedom to be heard</a:t>
            </a:r>
          </a:p>
          <a:p>
            <a:pPr lvl="1">
              <a:lnSpc>
                <a:spcPct val="115000"/>
              </a:lnSpc>
              <a:spcBef>
                <a:spcPts val="0"/>
              </a:spcBef>
              <a:spcAft>
                <a:spcPts val="0"/>
              </a:spcAft>
              <a:buFont typeface="+mj-lt"/>
              <a:buAutoNum type="alphaLcParenR"/>
            </a:pPr>
            <a:r>
              <a:rPr lang="en-US" dirty="0">
                <a:ea typeface="Times New Roman"/>
                <a:cs typeface="Times New Roman"/>
              </a:rPr>
              <a:t>Freedom to choose to participate</a:t>
            </a:r>
          </a:p>
          <a:p>
            <a:pPr lvl="1">
              <a:lnSpc>
                <a:spcPct val="115000"/>
              </a:lnSpc>
              <a:spcBef>
                <a:spcPts val="0"/>
              </a:spcBef>
              <a:spcAft>
                <a:spcPts val="0"/>
              </a:spcAft>
              <a:buFont typeface="+mj-lt"/>
              <a:buAutoNum type="alphaLcParenR"/>
            </a:pPr>
            <a:r>
              <a:rPr lang="en-US" dirty="0">
                <a:ea typeface="Times New Roman"/>
                <a:cs typeface="Times New Roman"/>
              </a:rPr>
              <a:t>Freedom to be positive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Freedom to skip what you’re having troubles with</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How many essential conditions that come together in an organization are there?</a:t>
            </a:r>
          </a:p>
          <a:p>
            <a:pPr lvl="1">
              <a:lnSpc>
                <a:spcPct val="115000"/>
              </a:lnSpc>
              <a:spcBef>
                <a:spcPts val="0"/>
              </a:spcBef>
              <a:spcAft>
                <a:spcPts val="0"/>
              </a:spcAft>
              <a:buFont typeface="+mj-lt"/>
              <a:buAutoNum type="alphaLcParenR"/>
            </a:pPr>
            <a:r>
              <a:rPr lang="en-US" dirty="0">
                <a:ea typeface="Times New Roman"/>
                <a:cs typeface="Times New Roman"/>
              </a:rPr>
              <a:t>Four</a:t>
            </a:r>
          </a:p>
          <a:p>
            <a:pPr lvl="1">
              <a:lnSpc>
                <a:spcPct val="115000"/>
              </a:lnSpc>
              <a:spcBef>
                <a:spcPts val="0"/>
              </a:spcBef>
              <a:spcAft>
                <a:spcPts val="0"/>
              </a:spcAft>
              <a:buFont typeface="+mj-lt"/>
              <a:buAutoNum type="alphaLcParenR"/>
            </a:pPr>
            <a:r>
              <a:rPr lang="en-US" dirty="0">
                <a:ea typeface="Times New Roman"/>
                <a:cs typeface="Times New Roman"/>
              </a:rPr>
              <a:t>Five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Seven</a:t>
            </a:r>
          </a:p>
          <a:p>
            <a:endParaRPr lang="en-US" dirty="0"/>
          </a:p>
        </p:txBody>
      </p:sp>
    </p:spTree>
    <p:extLst>
      <p:ext uri="{BB962C8B-B14F-4D97-AF65-F5344CB8AC3E}">
        <p14:creationId xmlns:p14="http://schemas.microsoft.com/office/powerpoint/2010/main" val="1373732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 fact is something:</a:t>
            </a:r>
          </a:p>
          <a:p>
            <a:pPr lvl="1">
              <a:lnSpc>
                <a:spcPct val="115000"/>
              </a:lnSpc>
              <a:spcBef>
                <a:spcPts val="0"/>
              </a:spcBef>
              <a:spcAft>
                <a:spcPts val="0"/>
              </a:spcAft>
              <a:buFont typeface="+mj-lt"/>
              <a:buAutoNum type="alphaLcParenR"/>
            </a:pPr>
            <a:r>
              <a:rPr lang="en-US" dirty="0">
                <a:ea typeface="Times New Roman"/>
                <a:cs typeface="Times New Roman"/>
              </a:rPr>
              <a:t>Confirmed by scientists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Demonstrated to exist, or known to have existed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Written briefly and concisely</a:t>
            </a:r>
          </a:p>
          <a:p>
            <a:pPr lvl="1">
              <a:lnSpc>
                <a:spcPct val="115000"/>
              </a:lnSpc>
              <a:spcBef>
                <a:spcPts val="0"/>
              </a:spcBef>
              <a:spcAft>
                <a:spcPts val="1000"/>
              </a:spcAft>
              <a:buFont typeface="+mj-lt"/>
              <a:buAutoNum type="alphaLcParenR"/>
            </a:pPr>
            <a:r>
              <a:rPr lang="en-US" dirty="0">
                <a:ea typeface="Times New Roman"/>
                <a:cs typeface="Times New Roman"/>
              </a:rPr>
              <a:t>Regarding to a certain professional area</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Audits and performance measurement systems DO NOT help to determine: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What are the flaws of a certain system or process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How many employees are using the new processes or systems</a:t>
            </a:r>
          </a:p>
          <a:p>
            <a:pPr lvl="1">
              <a:lnSpc>
                <a:spcPct val="115000"/>
              </a:lnSpc>
              <a:spcBef>
                <a:spcPts val="0"/>
              </a:spcBef>
              <a:spcAft>
                <a:spcPts val="0"/>
              </a:spcAft>
              <a:buFont typeface="+mj-lt"/>
              <a:buAutoNum type="alphaLcParenR"/>
            </a:pPr>
            <a:r>
              <a:rPr lang="en-US" dirty="0">
                <a:ea typeface="Times New Roman"/>
                <a:cs typeface="Times New Roman"/>
              </a:rPr>
              <a:t>Individual or group proficiency levels</a:t>
            </a:r>
          </a:p>
          <a:p>
            <a:pPr lvl="1">
              <a:lnSpc>
                <a:spcPct val="115000"/>
              </a:lnSpc>
              <a:spcBef>
                <a:spcPts val="0"/>
              </a:spcBef>
              <a:spcAft>
                <a:spcPts val="1000"/>
              </a:spcAft>
              <a:buFont typeface="+mj-lt"/>
              <a:buAutoNum type="alphaLcParenR"/>
            </a:pPr>
            <a:r>
              <a:rPr lang="en-US" dirty="0">
                <a:ea typeface="Times New Roman"/>
                <a:cs typeface="Times New Roman"/>
              </a:rPr>
              <a:t>Who is not engaged with the process, or is struggling, and why</a:t>
            </a:r>
          </a:p>
          <a:p>
            <a:endParaRPr lang="en-US" dirty="0"/>
          </a:p>
        </p:txBody>
      </p:sp>
    </p:spTree>
    <p:extLst>
      <p:ext uri="{BB962C8B-B14F-4D97-AF65-F5344CB8AC3E}">
        <p14:creationId xmlns:p14="http://schemas.microsoft.com/office/powerpoint/2010/main" val="27220313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p:txBody>
          <a:bodyPr/>
          <a:lstStyle/>
          <a:p>
            <a:r>
              <a:rPr lang="en-US" dirty="0"/>
              <a:t>Module Ten: </a:t>
            </a:r>
            <a:br>
              <a:rPr lang="en-US" dirty="0"/>
            </a:br>
            <a:r>
              <a:rPr lang="en-US" dirty="0"/>
              <a:t>Building Resiliency</a:t>
            </a:r>
            <a:endParaRPr lang="en-CA" dirty="0"/>
          </a:p>
        </p:txBody>
      </p:sp>
      <p:sp>
        <p:nvSpPr>
          <p:cNvPr id="38916"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i="1" dirty="0">
                <a:cs typeface="Times New Roman" pitchFamily="18" charset="0"/>
              </a:rPr>
              <a:t>Once we believe in ourselves, we can risk curiosity, wonder, spontaneous delight, or any experience that reveals the human spirit.  </a:t>
            </a:r>
          </a:p>
          <a:p>
            <a:pPr algn="ctr">
              <a:lnSpc>
                <a:spcPct val="115000"/>
              </a:lnSpc>
              <a:spcBef>
                <a:spcPct val="0"/>
              </a:spcBef>
              <a:spcAft>
                <a:spcPts val="1000"/>
              </a:spcAft>
            </a:pPr>
            <a:r>
              <a:rPr lang="en-US" sz="2400" b="1" i="1" dirty="0">
                <a:cs typeface="Times New Roman" pitchFamily="18" charset="0"/>
              </a:rPr>
              <a:t>E. E. Cummings</a:t>
            </a:r>
          </a:p>
          <a:p>
            <a:endParaRPr lang="en-CA" sz="2400" i="1" dirty="0"/>
          </a:p>
        </p:txBody>
      </p:sp>
      <p:sp>
        <p:nvSpPr>
          <p:cNvPr id="36867" name="Content Placeholder 4"/>
          <p:cNvSpPr>
            <a:spLocks noGrp="1"/>
          </p:cNvSpPr>
          <p:nvPr>
            <p:ph type="body" sz="quarter" idx="11"/>
          </p:nvPr>
        </p:nvSpPr>
        <p:spPr/>
        <p:txBody>
          <a:bodyPr/>
          <a:lstStyle/>
          <a:p>
            <a:pPr>
              <a:buFont typeface="Arial" charset="0"/>
              <a:buNone/>
              <a:defRPr/>
            </a:pPr>
            <a:endParaRPr lang="en-US" b="1" dirty="0"/>
          </a:p>
          <a:p>
            <a:pPr marL="0" indent="0">
              <a:buFont typeface="Arial" charset="0"/>
              <a:buNone/>
              <a:defRPr/>
            </a:pPr>
            <a:r>
              <a:rPr lang="en-US" dirty="0"/>
              <a:t>Resiliency is the capacity to absorb high levels of change while maintaining a level of performance and displaying minimal dysfunctional behavior. </a:t>
            </a:r>
          </a:p>
          <a:p>
            <a:pPr>
              <a:defRPr/>
            </a:pPr>
            <a:endParaRPr lang="en-CA"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ACC557-1443-4C81-A890-248877400971}"/>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r>
              <a:rPr lang="en-US" dirty="0"/>
              <a:t>What is Resiliency?</a:t>
            </a:r>
          </a:p>
        </p:txBody>
      </p:sp>
      <p:grpSp>
        <p:nvGrpSpPr>
          <p:cNvPr id="2" name="Group 1">
            <a:extLst>
              <a:ext uri="{FF2B5EF4-FFF2-40B4-BE49-F238E27FC236}">
                <a16:creationId xmlns:a16="http://schemas.microsoft.com/office/drawing/2014/main" id="{D46041A8-CA91-4C5D-B710-A47BC3BC05BC}"/>
              </a:ext>
            </a:extLst>
          </p:cNvPr>
          <p:cNvGrpSpPr/>
          <p:nvPr/>
        </p:nvGrpSpPr>
        <p:grpSpPr>
          <a:xfrm>
            <a:off x="2600352" y="1602409"/>
            <a:ext cx="3943295" cy="4521543"/>
            <a:chOff x="2600352" y="1602409"/>
            <a:chExt cx="3943295" cy="4521543"/>
          </a:xfrm>
        </p:grpSpPr>
        <p:sp>
          <p:nvSpPr>
            <p:cNvPr id="4" name="Freeform: Shape 3">
              <a:extLst>
                <a:ext uri="{FF2B5EF4-FFF2-40B4-BE49-F238E27FC236}">
                  <a16:creationId xmlns:a16="http://schemas.microsoft.com/office/drawing/2014/main" id="{B0590D60-2AE7-4F79-B2EE-C2EFA1F78C93}"/>
                </a:ext>
              </a:extLst>
            </p:cNvPr>
            <p:cNvSpPr/>
            <p:nvPr/>
          </p:nvSpPr>
          <p:spPr>
            <a:xfrm>
              <a:off x="2600352" y="1602409"/>
              <a:ext cx="3943295" cy="1458562"/>
            </a:xfrm>
            <a:custGeom>
              <a:avLst/>
              <a:gdLst>
                <a:gd name="connsiteX0" fmla="*/ 0 w 3943295"/>
                <a:gd name="connsiteY0" fmla="*/ 243099 h 1458562"/>
                <a:gd name="connsiteX1" fmla="*/ 243099 w 3943295"/>
                <a:gd name="connsiteY1" fmla="*/ 0 h 1458562"/>
                <a:gd name="connsiteX2" fmla="*/ 3700196 w 3943295"/>
                <a:gd name="connsiteY2" fmla="*/ 0 h 1458562"/>
                <a:gd name="connsiteX3" fmla="*/ 3943295 w 3943295"/>
                <a:gd name="connsiteY3" fmla="*/ 243099 h 1458562"/>
                <a:gd name="connsiteX4" fmla="*/ 3943295 w 3943295"/>
                <a:gd name="connsiteY4" fmla="*/ 1215463 h 1458562"/>
                <a:gd name="connsiteX5" fmla="*/ 3700196 w 3943295"/>
                <a:gd name="connsiteY5" fmla="*/ 1458562 h 1458562"/>
                <a:gd name="connsiteX6" fmla="*/ 243099 w 3943295"/>
                <a:gd name="connsiteY6" fmla="*/ 1458562 h 1458562"/>
                <a:gd name="connsiteX7" fmla="*/ 0 w 3943295"/>
                <a:gd name="connsiteY7" fmla="*/ 1215463 h 1458562"/>
                <a:gd name="connsiteX8" fmla="*/ 0 w 3943295"/>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295" h="1458562">
                  <a:moveTo>
                    <a:pt x="0" y="243099"/>
                  </a:moveTo>
                  <a:cubicBezTo>
                    <a:pt x="0" y="108839"/>
                    <a:pt x="108839" y="0"/>
                    <a:pt x="243099" y="0"/>
                  </a:cubicBezTo>
                  <a:lnTo>
                    <a:pt x="3700196" y="0"/>
                  </a:lnTo>
                  <a:cubicBezTo>
                    <a:pt x="3834456" y="0"/>
                    <a:pt x="3943295" y="108839"/>
                    <a:pt x="3943295" y="243099"/>
                  </a:cubicBezTo>
                  <a:lnTo>
                    <a:pt x="3943295" y="1215463"/>
                  </a:lnTo>
                  <a:cubicBezTo>
                    <a:pt x="3943295" y="1349723"/>
                    <a:pt x="3834456" y="1458562"/>
                    <a:pt x="3700196"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5501" tIns="128351" rIns="185501" bIns="128351" numCol="1" spcCol="1270" anchor="ctr" anchorCtr="0">
              <a:noAutofit/>
            </a:bodyPr>
            <a:lstStyle/>
            <a:p>
              <a:pPr marL="0" lvl="0" indent="0" algn="ctr" defTabSz="1333500">
                <a:lnSpc>
                  <a:spcPct val="90000"/>
                </a:lnSpc>
                <a:spcBef>
                  <a:spcPct val="0"/>
                </a:spcBef>
                <a:spcAft>
                  <a:spcPct val="35000"/>
                </a:spcAft>
                <a:buNone/>
              </a:pPr>
              <a:r>
                <a:rPr lang="en-US" sz="3000" kern="1200" dirty="0"/>
                <a:t>Combination of traits </a:t>
              </a:r>
            </a:p>
          </p:txBody>
        </p:sp>
        <p:sp>
          <p:nvSpPr>
            <p:cNvPr id="5" name="Freeform: Shape 4">
              <a:extLst>
                <a:ext uri="{FF2B5EF4-FFF2-40B4-BE49-F238E27FC236}">
                  <a16:creationId xmlns:a16="http://schemas.microsoft.com/office/drawing/2014/main" id="{6A95B1ED-61B1-4B8D-B837-C60F2F4D6648}"/>
                </a:ext>
              </a:extLst>
            </p:cNvPr>
            <p:cNvSpPr/>
            <p:nvPr/>
          </p:nvSpPr>
          <p:spPr>
            <a:xfrm>
              <a:off x="3121513"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5501" tIns="128351" rIns="185501" bIns="128351" numCol="1" spcCol="1270" anchor="ctr" anchorCtr="0">
              <a:noAutofit/>
            </a:bodyPr>
            <a:lstStyle/>
            <a:p>
              <a:pPr marL="0" lvl="0" indent="0" algn="ctr" defTabSz="1333500">
                <a:lnSpc>
                  <a:spcPct val="90000"/>
                </a:lnSpc>
                <a:spcBef>
                  <a:spcPct val="0"/>
                </a:spcBef>
                <a:spcAft>
                  <a:spcPct val="35000"/>
                </a:spcAft>
                <a:buNone/>
              </a:pPr>
              <a:r>
                <a:rPr lang="en-US" sz="3000" kern="1200" dirty="0"/>
                <a:t>Optimistic views</a:t>
              </a:r>
            </a:p>
          </p:txBody>
        </p:sp>
        <p:sp>
          <p:nvSpPr>
            <p:cNvPr id="6" name="Freeform: Shape 5">
              <a:extLst>
                <a:ext uri="{FF2B5EF4-FFF2-40B4-BE49-F238E27FC236}">
                  <a16:creationId xmlns:a16="http://schemas.microsoft.com/office/drawing/2014/main" id="{8DC35B20-F2F0-4D78-9DA1-09033AA171ED}"/>
                </a:ext>
              </a:extLst>
            </p:cNvPr>
            <p:cNvSpPr/>
            <p:nvPr/>
          </p:nvSpPr>
          <p:spPr>
            <a:xfrm>
              <a:off x="2600352" y="4665390"/>
              <a:ext cx="3943295" cy="1458562"/>
            </a:xfrm>
            <a:custGeom>
              <a:avLst/>
              <a:gdLst>
                <a:gd name="connsiteX0" fmla="*/ 0 w 3943295"/>
                <a:gd name="connsiteY0" fmla="*/ 243099 h 1458562"/>
                <a:gd name="connsiteX1" fmla="*/ 243099 w 3943295"/>
                <a:gd name="connsiteY1" fmla="*/ 0 h 1458562"/>
                <a:gd name="connsiteX2" fmla="*/ 3700196 w 3943295"/>
                <a:gd name="connsiteY2" fmla="*/ 0 h 1458562"/>
                <a:gd name="connsiteX3" fmla="*/ 3943295 w 3943295"/>
                <a:gd name="connsiteY3" fmla="*/ 243099 h 1458562"/>
                <a:gd name="connsiteX4" fmla="*/ 3943295 w 3943295"/>
                <a:gd name="connsiteY4" fmla="*/ 1215463 h 1458562"/>
                <a:gd name="connsiteX5" fmla="*/ 3700196 w 3943295"/>
                <a:gd name="connsiteY5" fmla="*/ 1458562 h 1458562"/>
                <a:gd name="connsiteX6" fmla="*/ 243099 w 3943295"/>
                <a:gd name="connsiteY6" fmla="*/ 1458562 h 1458562"/>
                <a:gd name="connsiteX7" fmla="*/ 0 w 3943295"/>
                <a:gd name="connsiteY7" fmla="*/ 1215463 h 1458562"/>
                <a:gd name="connsiteX8" fmla="*/ 0 w 3943295"/>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295" h="1458562">
                  <a:moveTo>
                    <a:pt x="0" y="243099"/>
                  </a:moveTo>
                  <a:cubicBezTo>
                    <a:pt x="0" y="108839"/>
                    <a:pt x="108839" y="0"/>
                    <a:pt x="243099" y="0"/>
                  </a:cubicBezTo>
                  <a:lnTo>
                    <a:pt x="3700196" y="0"/>
                  </a:lnTo>
                  <a:cubicBezTo>
                    <a:pt x="3834456" y="0"/>
                    <a:pt x="3943295" y="108839"/>
                    <a:pt x="3943295" y="243099"/>
                  </a:cubicBezTo>
                  <a:lnTo>
                    <a:pt x="3943295" y="1215463"/>
                  </a:lnTo>
                  <a:cubicBezTo>
                    <a:pt x="3943295" y="1349723"/>
                    <a:pt x="3834456" y="1458562"/>
                    <a:pt x="3700196"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5501" tIns="128351" rIns="185501" bIns="128351" numCol="1" spcCol="1270" anchor="ctr" anchorCtr="0">
              <a:noAutofit/>
            </a:bodyPr>
            <a:lstStyle/>
            <a:p>
              <a:pPr marL="0" lvl="0" indent="0" algn="ctr" defTabSz="1333500">
                <a:lnSpc>
                  <a:spcPct val="90000"/>
                </a:lnSpc>
                <a:spcBef>
                  <a:spcPct val="0"/>
                </a:spcBef>
                <a:spcAft>
                  <a:spcPct val="35000"/>
                </a:spcAft>
                <a:buNone/>
              </a:pPr>
              <a:r>
                <a:rPr lang="en-US" sz="3000" kern="1200" dirty="0"/>
                <a:t>Guiding beacon through the challenges</a:t>
              </a: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46A9FE-AD55-4A85-8C31-2D4BA2FFA270}"/>
              </a:ext>
            </a:extLst>
          </p:cNvPr>
          <p:cNvSpPr>
            <a:spLocks noGrp="1"/>
          </p:cNvSpPr>
          <p:nvPr>
            <p:ph sz="quarter" idx="11"/>
          </p:nvPr>
        </p:nvSpPr>
        <p:spPr/>
        <p:txBody>
          <a:bodyPr/>
          <a:lstStyle/>
          <a:p>
            <a:endParaRPr lang="en-US"/>
          </a:p>
        </p:txBody>
      </p:sp>
      <p:sp>
        <p:nvSpPr>
          <p:cNvPr id="40962" name="Title 4"/>
          <p:cNvSpPr>
            <a:spLocks noGrp="1"/>
          </p:cNvSpPr>
          <p:nvPr>
            <p:ph type="title"/>
          </p:nvPr>
        </p:nvSpPr>
        <p:spPr/>
        <p:txBody>
          <a:bodyPr/>
          <a:lstStyle/>
          <a:p>
            <a:r>
              <a:rPr lang="en-US" dirty="0"/>
              <a:t>Why is It Important?</a:t>
            </a:r>
            <a:endParaRPr lang="en-CA" dirty="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539552" y="1412777"/>
            <a:ext cx="8136904" cy="5112568"/>
          </a:xfrm>
          <a:prstGeom prst="rect">
            <a:avLst/>
          </a:prstGeom>
          <a:noFill/>
          <a:ln w="6350" cmpd="sng">
            <a:noFill/>
            <a:miter lim="800000"/>
            <a:headEnd/>
            <a:tailEnd/>
          </a:ln>
          <a:effec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68B5BFF-9FAB-475E-BEEF-C8AC0227F5E6}"/>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Five Easy Steps for the Leader and the Individual</a:t>
            </a:r>
            <a:endParaRPr lang="en-CA" dirty="0"/>
          </a:p>
        </p:txBody>
      </p:sp>
      <p:grpSp>
        <p:nvGrpSpPr>
          <p:cNvPr id="2" name="Group 1">
            <a:extLst>
              <a:ext uri="{FF2B5EF4-FFF2-40B4-BE49-F238E27FC236}">
                <a16:creationId xmlns:a16="http://schemas.microsoft.com/office/drawing/2014/main" id="{3C5E84A9-52A7-45D7-89D7-395BB045792E}"/>
              </a:ext>
            </a:extLst>
          </p:cNvPr>
          <p:cNvGrpSpPr/>
          <p:nvPr/>
        </p:nvGrpSpPr>
        <p:grpSpPr>
          <a:xfrm>
            <a:off x="457200" y="1602362"/>
            <a:ext cx="8229601" cy="4521636"/>
            <a:chOff x="457200" y="1602362"/>
            <a:chExt cx="8229601" cy="4521636"/>
          </a:xfrm>
        </p:grpSpPr>
        <p:sp>
          <p:nvSpPr>
            <p:cNvPr id="4" name="Freeform: Shape 3">
              <a:extLst>
                <a:ext uri="{FF2B5EF4-FFF2-40B4-BE49-F238E27FC236}">
                  <a16:creationId xmlns:a16="http://schemas.microsoft.com/office/drawing/2014/main" id="{5030718E-05D0-44B4-98AC-D3C8C4A3C0F0}"/>
                </a:ext>
              </a:extLst>
            </p:cNvPr>
            <p:cNvSpPr/>
            <p:nvPr/>
          </p:nvSpPr>
          <p:spPr>
            <a:xfrm>
              <a:off x="457200" y="5486430"/>
              <a:ext cx="8229600" cy="637568"/>
            </a:xfrm>
            <a:custGeom>
              <a:avLst/>
              <a:gdLst>
                <a:gd name="connsiteX0" fmla="*/ 0 w 8229600"/>
                <a:gd name="connsiteY0" fmla="*/ 0 h 637568"/>
                <a:gd name="connsiteX1" fmla="*/ 8229600 w 8229600"/>
                <a:gd name="connsiteY1" fmla="*/ 0 h 637568"/>
                <a:gd name="connsiteX2" fmla="*/ 8229600 w 8229600"/>
                <a:gd name="connsiteY2" fmla="*/ 637568 h 637568"/>
                <a:gd name="connsiteX3" fmla="*/ 0 w 8229600"/>
                <a:gd name="connsiteY3" fmla="*/ 637568 h 637568"/>
                <a:gd name="connsiteX4" fmla="*/ 0 w 8229600"/>
                <a:gd name="connsiteY4" fmla="*/ 0 h 63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637568">
                  <a:moveTo>
                    <a:pt x="0" y="0"/>
                  </a:moveTo>
                  <a:lnTo>
                    <a:pt x="8229600" y="0"/>
                  </a:lnTo>
                  <a:lnTo>
                    <a:pt x="8229600" y="637568"/>
                  </a:lnTo>
                  <a:lnTo>
                    <a:pt x="0" y="637568"/>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Experiment proactively with new approaches and solutions</a:t>
              </a:r>
            </a:p>
          </p:txBody>
        </p:sp>
        <p:sp>
          <p:nvSpPr>
            <p:cNvPr id="5" name="Freeform: Shape 4">
              <a:extLst>
                <a:ext uri="{FF2B5EF4-FFF2-40B4-BE49-F238E27FC236}">
                  <a16:creationId xmlns:a16="http://schemas.microsoft.com/office/drawing/2014/main" id="{D73A6A4B-95A3-42CB-B2C6-8D2473796AA6}"/>
                </a:ext>
              </a:extLst>
            </p:cNvPr>
            <p:cNvSpPr/>
            <p:nvPr/>
          </p:nvSpPr>
          <p:spPr>
            <a:xfrm rot="21600000">
              <a:off x="457200" y="4515413"/>
              <a:ext cx="8229601" cy="980581"/>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a:ln>
              <a:noFill/>
            </a:ln>
          </p:spPr>
          <p:style>
            <a:lnRef idx="2">
              <a:scrgbClr r="0" g="0" b="0"/>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70687" tIns="170689" rIns="170689" bIns="514117" numCol="1" spcCol="1270" anchor="ctr" anchorCtr="0">
              <a:noAutofit/>
            </a:bodyPr>
            <a:lstStyle/>
            <a:p>
              <a:pPr marL="0" lvl="0" indent="0" algn="ctr" defTabSz="1066800">
                <a:lnSpc>
                  <a:spcPct val="90000"/>
                </a:lnSpc>
                <a:spcBef>
                  <a:spcPct val="0"/>
                </a:spcBef>
                <a:spcAft>
                  <a:spcPct val="35000"/>
                </a:spcAft>
                <a:buNone/>
              </a:pPr>
              <a:r>
                <a:rPr lang="en-US" sz="2400" kern="1200" dirty="0"/>
                <a:t>Organized, structured approaches</a:t>
              </a:r>
            </a:p>
          </p:txBody>
        </p:sp>
        <p:sp>
          <p:nvSpPr>
            <p:cNvPr id="6" name="Freeform: Shape 5">
              <a:extLst>
                <a:ext uri="{FF2B5EF4-FFF2-40B4-BE49-F238E27FC236}">
                  <a16:creationId xmlns:a16="http://schemas.microsoft.com/office/drawing/2014/main" id="{228621E8-2071-4353-852E-AF06472DECAA}"/>
                </a:ext>
              </a:extLst>
            </p:cNvPr>
            <p:cNvSpPr/>
            <p:nvPr/>
          </p:nvSpPr>
          <p:spPr>
            <a:xfrm rot="21600000">
              <a:off x="457200" y="3544396"/>
              <a:ext cx="8229600" cy="980581"/>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0687" tIns="170689" rIns="170688" bIns="514117" numCol="1" spcCol="1270" anchor="ctr" anchorCtr="0">
              <a:noAutofit/>
            </a:bodyPr>
            <a:lstStyle/>
            <a:p>
              <a:pPr marL="0" lvl="0" indent="0" algn="ctr" defTabSz="1066800">
                <a:lnSpc>
                  <a:spcPct val="90000"/>
                </a:lnSpc>
                <a:spcBef>
                  <a:spcPct val="0"/>
                </a:spcBef>
                <a:spcAft>
                  <a:spcPct val="35000"/>
                </a:spcAft>
                <a:buNone/>
              </a:pPr>
              <a:r>
                <a:rPr lang="en-US" sz="2400" kern="1200" dirty="0"/>
                <a:t>Flexible thinking to explore multiple approaches</a:t>
              </a:r>
            </a:p>
          </p:txBody>
        </p:sp>
        <p:sp>
          <p:nvSpPr>
            <p:cNvPr id="7" name="Freeform: Shape 6">
              <a:extLst>
                <a:ext uri="{FF2B5EF4-FFF2-40B4-BE49-F238E27FC236}">
                  <a16:creationId xmlns:a16="http://schemas.microsoft.com/office/drawing/2014/main" id="{A9900F19-810F-4A58-82BB-3C2379968F29}"/>
                </a:ext>
              </a:extLst>
            </p:cNvPr>
            <p:cNvSpPr/>
            <p:nvPr/>
          </p:nvSpPr>
          <p:spPr>
            <a:xfrm rot="21600000">
              <a:off x="457200" y="2573379"/>
              <a:ext cx="8229600" cy="980582"/>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a:ln>
              <a:noFill/>
            </a:ln>
          </p:spPr>
          <p:style>
            <a:lnRef idx="2">
              <a:scrgbClr r="0" g="0" b="0"/>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70687" tIns="170689" rIns="170688" bIns="514118" numCol="1" spcCol="1270" anchor="ctr" anchorCtr="0">
              <a:noAutofit/>
            </a:bodyPr>
            <a:lstStyle/>
            <a:p>
              <a:pPr marL="0" lvl="0" indent="0" algn="ctr" defTabSz="1066800">
                <a:lnSpc>
                  <a:spcPct val="90000"/>
                </a:lnSpc>
                <a:spcBef>
                  <a:spcPct val="0"/>
                </a:spcBef>
                <a:spcAft>
                  <a:spcPct val="35000"/>
                </a:spcAft>
                <a:buNone/>
              </a:pPr>
              <a:r>
                <a:rPr lang="en-US" sz="2400" kern="1200" dirty="0"/>
                <a:t>Maintain a Focused sense of purpose</a:t>
              </a:r>
            </a:p>
          </p:txBody>
        </p:sp>
        <p:sp>
          <p:nvSpPr>
            <p:cNvPr id="8" name="Freeform: Shape 7">
              <a:extLst>
                <a:ext uri="{FF2B5EF4-FFF2-40B4-BE49-F238E27FC236}">
                  <a16:creationId xmlns:a16="http://schemas.microsoft.com/office/drawing/2014/main" id="{A6EE284D-16A4-4EAE-B9F6-F7B336B2978C}"/>
                </a:ext>
              </a:extLst>
            </p:cNvPr>
            <p:cNvSpPr/>
            <p:nvPr/>
          </p:nvSpPr>
          <p:spPr>
            <a:xfrm rot="21600000">
              <a:off x="457200" y="1602362"/>
              <a:ext cx="8229600" cy="980582"/>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0687" tIns="170689" rIns="170688" bIns="514118" numCol="1" spcCol="1270" anchor="ctr" anchorCtr="0">
              <a:noAutofit/>
            </a:bodyPr>
            <a:lstStyle/>
            <a:p>
              <a:pPr marL="0" lvl="0" indent="0" algn="ctr" defTabSz="1066800">
                <a:lnSpc>
                  <a:spcPct val="90000"/>
                </a:lnSpc>
                <a:spcBef>
                  <a:spcPct val="0"/>
                </a:spcBef>
                <a:spcAft>
                  <a:spcPct val="35000"/>
                </a:spcAft>
                <a:buNone/>
              </a:pPr>
              <a:r>
                <a:rPr lang="en-US" sz="2400" kern="1200" dirty="0"/>
                <a:t>Develop a more Positive world view</a:t>
              </a: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Resilience is an absolute characteristic</a:t>
            </a:r>
          </a:p>
          <a:p>
            <a:pPr lvl="1">
              <a:lnSpc>
                <a:spcPct val="115000"/>
              </a:lnSpc>
              <a:spcBef>
                <a:spcPts val="0"/>
              </a:spcBef>
              <a:spcAft>
                <a:spcPts val="0"/>
              </a:spcAft>
              <a:buFont typeface="+mj-lt"/>
              <a:buAutoNum type="alphaLcParenR"/>
            </a:pPr>
            <a:r>
              <a:rPr lang="en-US" dirty="0">
                <a:ea typeface="Times New Roman"/>
                <a:cs typeface="Times New Roman"/>
              </a:rPr>
              <a:t>Resilience is a combination of traits of varying degrees in people</a:t>
            </a:r>
          </a:p>
          <a:p>
            <a:pPr lvl="1">
              <a:lnSpc>
                <a:spcPct val="115000"/>
              </a:lnSpc>
              <a:spcBef>
                <a:spcPts val="0"/>
              </a:spcBef>
              <a:spcAft>
                <a:spcPts val="0"/>
              </a:spcAft>
              <a:buFont typeface="+mj-lt"/>
              <a:buAutoNum type="alphaLcParenR"/>
            </a:pPr>
            <a:r>
              <a:rPr lang="en-US" dirty="0">
                <a:ea typeface="Times New Roman"/>
                <a:cs typeface="Times New Roman"/>
              </a:rPr>
              <a:t>Resilient people perceive more opportunities than non-resilient people</a:t>
            </a:r>
          </a:p>
          <a:p>
            <a:pPr lvl="1">
              <a:lnSpc>
                <a:spcPct val="115000"/>
              </a:lnSpc>
              <a:spcBef>
                <a:spcPts val="0"/>
              </a:spcBef>
              <a:spcAft>
                <a:spcPts val="1000"/>
              </a:spcAft>
              <a:buFont typeface="+mj-lt"/>
              <a:buAutoNum type="alphaLcParenR"/>
            </a:pPr>
            <a:r>
              <a:rPr lang="en-US" dirty="0">
                <a:ea typeface="Times New Roman"/>
                <a:cs typeface="Times New Roman"/>
              </a:rPr>
              <a:t>Resilient people view disruption as a necessary part of adjusting to the challenges of change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DOES NOT refer to O-type people?</a:t>
            </a:r>
          </a:p>
          <a:p>
            <a:pPr lvl="1">
              <a:lnSpc>
                <a:spcPct val="115000"/>
              </a:lnSpc>
              <a:spcBef>
                <a:spcPts val="0"/>
              </a:spcBef>
              <a:spcAft>
                <a:spcPts val="0"/>
              </a:spcAft>
              <a:buFont typeface="+mj-lt"/>
              <a:buAutoNum type="alphaLcParenR"/>
            </a:pPr>
            <a:r>
              <a:rPr lang="en-US" dirty="0">
                <a:ea typeface="Times New Roman"/>
                <a:cs typeface="Times New Roman"/>
              </a:rPr>
              <a:t>They are proactive</a:t>
            </a:r>
          </a:p>
          <a:p>
            <a:pPr lvl="1">
              <a:lnSpc>
                <a:spcPct val="115000"/>
              </a:lnSpc>
              <a:spcBef>
                <a:spcPts val="0"/>
              </a:spcBef>
              <a:spcAft>
                <a:spcPts val="0"/>
              </a:spcAft>
              <a:buFont typeface="+mj-lt"/>
              <a:buAutoNum type="alphaLcParenR"/>
            </a:pPr>
            <a:r>
              <a:rPr lang="en-US" dirty="0">
                <a:ea typeface="Times New Roman"/>
                <a:cs typeface="Times New Roman"/>
              </a:rPr>
              <a:t>They don’t ask for help</a:t>
            </a:r>
          </a:p>
          <a:p>
            <a:pPr lvl="1">
              <a:lnSpc>
                <a:spcPct val="115000"/>
              </a:lnSpc>
              <a:spcBef>
                <a:spcPts val="0"/>
              </a:spcBef>
              <a:spcAft>
                <a:spcPts val="0"/>
              </a:spcAft>
              <a:buFont typeface="+mj-lt"/>
              <a:buAutoNum type="alphaLcParenR"/>
            </a:pPr>
            <a:r>
              <a:rPr lang="en-US" dirty="0">
                <a:ea typeface="Times New Roman"/>
                <a:cs typeface="Times New Roman"/>
              </a:rPr>
              <a:t>They are optimistic</a:t>
            </a:r>
          </a:p>
          <a:p>
            <a:pPr lvl="1">
              <a:lnSpc>
                <a:spcPct val="115000"/>
              </a:lnSpc>
              <a:spcBef>
                <a:spcPts val="0"/>
              </a:spcBef>
              <a:spcAft>
                <a:spcPts val="1000"/>
              </a:spcAft>
              <a:buFont typeface="+mj-lt"/>
              <a:buAutoNum type="alphaLcParenR"/>
            </a:pPr>
            <a:r>
              <a:rPr lang="en-US" dirty="0">
                <a:ea typeface="Times New Roman"/>
                <a:cs typeface="Times New Roman"/>
              </a:rPr>
              <a:t>All of the above refers to them</a:t>
            </a:r>
          </a:p>
          <a:p>
            <a:endParaRPr lang="en-US" dirty="0"/>
          </a:p>
        </p:txBody>
      </p:sp>
    </p:spTree>
    <p:extLst>
      <p:ext uri="{BB962C8B-B14F-4D97-AF65-F5344CB8AC3E}">
        <p14:creationId xmlns:p14="http://schemas.microsoft.com/office/powerpoint/2010/main" val="12034773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Resilient people tend to grow stronger from their experiences</a:t>
            </a:r>
          </a:p>
          <a:p>
            <a:pPr lvl="1">
              <a:lnSpc>
                <a:spcPct val="115000"/>
              </a:lnSpc>
              <a:spcBef>
                <a:spcPts val="0"/>
              </a:spcBef>
              <a:spcAft>
                <a:spcPts val="0"/>
              </a:spcAft>
              <a:buFont typeface="+mj-lt"/>
              <a:buAutoNum type="alphaLcParenR"/>
            </a:pPr>
            <a:r>
              <a:rPr lang="en-US" dirty="0">
                <a:ea typeface="Times New Roman"/>
                <a:cs typeface="Times New Roman"/>
              </a:rPr>
              <a:t>Resilient people often let themselves be depleted</a:t>
            </a:r>
          </a:p>
          <a:p>
            <a:pPr lvl="1">
              <a:lnSpc>
                <a:spcPct val="115000"/>
              </a:lnSpc>
              <a:spcBef>
                <a:spcPts val="0"/>
              </a:spcBef>
              <a:spcAft>
                <a:spcPts val="0"/>
              </a:spcAft>
              <a:buFont typeface="+mj-lt"/>
              <a:buAutoNum type="alphaLcParenR"/>
            </a:pPr>
            <a:r>
              <a:rPr lang="en-US" dirty="0">
                <a:ea typeface="Times New Roman"/>
                <a:cs typeface="Times New Roman"/>
              </a:rPr>
              <a:t>Resilient people are necessary to foster success during a change</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O-Types are less organized than D-Types</a:t>
            </a:r>
          </a:p>
          <a:p>
            <a:pPr lvl="1">
              <a:lnSpc>
                <a:spcPct val="115000"/>
              </a:lnSpc>
              <a:spcBef>
                <a:spcPts val="0"/>
              </a:spcBef>
              <a:spcAft>
                <a:spcPts val="0"/>
              </a:spcAft>
              <a:buFont typeface="+mj-lt"/>
              <a:buAutoNum type="alphaLcParenR"/>
            </a:pPr>
            <a:r>
              <a:rPr lang="en-US" dirty="0">
                <a:ea typeface="Times New Roman"/>
                <a:cs typeface="Times New Roman"/>
              </a:rPr>
              <a:t>D-Types are less focused than O-Types</a:t>
            </a:r>
          </a:p>
          <a:p>
            <a:pPr lvl="1">
              <a:lnSpc>
                <a:spcPct val="115000"/>
              </a:lnSpc>
              <a:spcBef>
                <a:spcPts val="0"/>
              </a:spcBef>
              <a:spcAft>
                <a:spcPts val="0"/>
              </a:spcAft>
              <a:buFont typeface="+mj-lt"/>
              <a:buAutoNum type="alphaLcParenR"/>
            </a:pPr>
            <a:r>
              <a:rPr lang="en-US" dirty="0">
                <a:ea typeface="Times New Roman"/>
                <a:cs typeface="Times New Roman"/>
              </a:rPr>
              <a:t>D-Types are less flexible than O-Types</a:t>
            </a:r>
          </a:p>
          <a:p>
            <a:pPr lvl="1">
              <a:lnSpc>
                <a:spcPct val="115000"/>
              </a:lnSpc>
              <a:spcBef>
                <a:spcPts val="0"/>
              </a:spcBef>
              <a:spcAft>
                <a:spcPts val="1000"/>
              </a:spcAft>
              <a:buFont typeface="+mj-lt"/>
              <a:buAutoNum type="alphaLcParenR"/>
            </a:pPr>
            <a:r>
              <a:rPr lang="en-US" dirty="0">
                <a:ea typeface="Times New Roman"/>
                <a:cs typeface="Times New Roman"/>
              </a:rPr>
              <a:t>O-Types are more positive than D-Types</a:t>
            </a:r>
          </a:p>
          <a:p>
            <a:endParaRPr lang="en-US" dirty="0"/>
          </a:p>
        </p:txBody>
      </p:sp>
    </p:spTree>
    <p:extLst>
      <p:ext uri="{BB962C8B-B14F-4D97-AF65-F5344CB8AC3E}">
        <p14:creationId xmlns:p14="http://schemas.microsoft.com/office/powerpoint/2010/main" val="417518260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Taking time out during a period of frustration is the part of:</a:t>
            </a:r>
          </a:p>
          <a:p>
            <a:pPr lvl="1">
              <a:lnSpc>
                <a:spcPct val="115000"/>
              </a:lnSpc>
              <a:spcBef>
                <a:spcPts val="0"/>
              </a:spcBef>
              <a:spcAft>
                <a:spcPts val="0"/>
              </a:spcAft>
              <a:buFont typeface="+mj-lt"/>
              <a:buAutoNum type="alphaLcParenR"/>
            </a:pPr>
            <a:r>
              <a:rPr lang="en-US" dirty="0">
                <a:ea typeface="Times New Roman"/>
                <a:cs typeface="Times New Roman"/>
              </a:rPr>
              <a:t>Developing a more Positive world view and self-concept</a:t>
            </a:r>
          </a:p>
          <a:p>
            <a:pPr lvl="1">
              <a:lnSpc>
                <a:spcPct val="115000"/>
              </a:lnSpc>
              <a:spcBef>
                <a:spcPts val="0"/>
              </a:spcBef>
              <a:spcAft>
                <a:spcPts val="0"/>
              </a:spcAft>
              <a:buFont typeface="+mj-lt"/>
              <a:buAutoNum type="alphaLcParenR"/>
            </a:pPr>
            <a:r>
              <a:rPr lang="en-US" dirty="0">
                <a:ea typeface="Times New Roman"/>
                <a:cs typeface="Times New Roman"/>
              </a:rPr>
              <a:t>Maintaining a Focused sense of purpose for long-term goals and priorities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1000"/>
              </a:spcAft>
              <a:buFont typeface="+mj-lt"/>
              <a:buAutoNum type="alphaLcParenR"/>
            </a:pPr>
            <a:r>
              <a:rPr lang="en-US" dirty="0">
                <a:ea typeface="Times New Roman"/>
                <a:cs typeface="Times New Roman"/>
              </a:rPr>
              <a:t>Using Organized, structured approaches when managing ambiguity</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Breaking down complex or ambiguous situations into manageable chunks is a part of:</a:t>
            </a:r>
          </a:p>
          <a:p>
            <a:pPr lvl="1">
              <a:lnSpc>
                <a:spcPct val="115000"/>
              </a:lnSpc>
              <a:spcBef>
                <a:spcPts val="0"/>
              </a:spcBef>
              <a:spcAft>
                <a:spcPts val="0"/>
              </a:spcAft>
              <a:buFont typeface="+mj-lt"/>
              <a:buAutoNum type="alphaLcParenR"/>
            </a:pPr>
            <a:r>
              <a:rPr lang="en-US" dirty="0">
                <a:ea typeface="Times New Roman"/>
                <a:cs typeface="Times New Roman"/>
              </a:rPr>
              <a:t>Experimenting proactively with new approaches and solutions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0"/>
              </a:spcAft>
              <a:buFont typeface="+mj-lt"/>
              <a:buAutoNum type="alphaLcParenR"/>
            </a:pPr>
            <a:r>
              <a:rPr lang="en-US" dirty="0">
                <a:ea typeface="Times New Roman"/>
                <a:cs typeface="Times New Roman"/>
              </a:rPr>
              <a:t>Using Organized, structured approaches when managing ambiguity</a:t>
            </a:r>
          </a:p>
          <a:p>
            <a:pPr lvl="1">
              <a:lnSpc>
                <a:spcPct val="115000"/>
              </a:lnSpc>
              <a:spcBef>
                <a:spcPts val="0"/>
              </a:spcBef>
              <a:spcAft>
                <a:spcPts val="1000"/>
              </a:spcAft>
              <a:buFont typeface="+mj-lt"/>
              <a:buAutoNum type="alphaLcParenR"/>
            </a:pPr>
            <a:r>
              <a:rPr lang="en-US" dirty="0">
                <a:ea typeface="Times New Roman"/>
                <a:cs typeface="Times New Roman"/>
              </a:rPr>
              <a:t>Maintaining a Focused sense of purpose for long-term goals and priorities</a:t>
            </a:r>
          </a:p>
        </p:txBody>
      </p:sp>
    </p:spTree>
    <p:extLst>
      <p:ext uri="{BB962C8B-B14F-4D97-AF65-F5344CB8AC3E}">
        <p14:creationId xmlns:p14="http://schemas.microsoft.com/office/powerpoint/2010/main" val="23809942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Resilience is an absolute characteristic</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Resilience is a combination of traits of varying degrees in people</a:t>
            </a:r>
          </a:p>
          <a:p>
            <a:pPr lvl="1">
              <a:lnSpc>
                <a:spcPct val="115000"/>
              </a:lnSpc>
              <a:spcBef>
                <a:spcPts val="0"/>
              </a:spcBef>
              <a:spcAft>
                <a:spcPts val="0"/>
              </a:spcAft>
              <a:buFont typeface="+mj-lt"/>
              <a:buAutoNum type="alphaLcParenR"/>
            </a:pPr>
            <a:r>
              <a:rPr lang="en-US" dirty="0">
                <a:ea typeface="Times New Roman"/>
                <a:cs typeface="Times New Roman"/>
              </a:rPr>
              <a:t>Resilient people perceive more opportunities than non-resilient people</a:t>
            </a:r>
          </a:p>
          <a:p>
            <a:pPr lvl="1">
              <a:lnSpc>
                <a:spcPct val="115000"/>
              </a:lnSpc>
              <a:spcBef>
                <a:spcPts val="0"/>
              </a:spcBef>
              <a:spcAft>
                <a:spcPts val="1000"/>
              </a:spcAft>
              <a:buFont typeface="+mj-lt"/>
              <a:buAutoNum type="alphaLcParenR"/>
            </a:pPr>
            <a:r>
              <a:rPr lang="en-US" dirty="0">
                <a:ea typeface="Times New Roman"/>
                <a:cs typeface="Times New Roman"/>
              </a:rPr>
              <a:t>Resilient people view disruption as a necessary part of adjusting to the challenges of change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DOES NOT refer to O-type people?</a:t>
            </a:r>
          </a:p>
          <a:p>
            <a:pPr lvl="1">
              <a:lnSpc>
                <a:spcPct val="115000"/>
              </a:lnSpc>
              <a:spcBef>
                <a:spcPts val="0"/>
              </a:spcBef>
              <a:spcAft>
                <a:spcPts val="0"/>
              </a:spcAft>
              <a:buFont typeface="+mj-lt"/>
              <a:buAutoNum type="alphaLcParenR"/>
            </a:pPr>
            <a:r>
              <a:rPr lang="en-US" dirty="0">
                <a:ea typeface="Times New Roman"/>
                <a:cs typeface="Times New Roman"/>
              </a:rPr>
              <a:t>They are proactive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don’t ask for help</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are optimistic</a:t>
            </a:r>
          </a:p>
          <a:p>
            <a:pPr lvl="1">
              <a:lnSpc>
                <a:spcPct val="115000"/>
              </a:lnSpc>
              <a:spcBef>
                <a:spcPts val="0"/>
              </a:spcBef>
              <a:spcAft>
                <a:spcPts val="1000"/>
              </a:spcAft>
              <a:buFont typeface="+mj-lt"/>
              <a:buAutoNum type="alphaLcParenR"/>
            </a:pPr>
            <a:r>
              <a:rPr lang="en-US" dirty="0">
                <a:ea typeface="Times New Roman"/>
                <a:cs typeface="Times New Roman"/>
              </a:rPr>
              <a:t>All of the above refers to them</a:t>
            </a:r>
          </a:p>
          <a:p>
            <a:endParaRPr lang="en-US" dirty="0"/>
          </a:p>
        </p:txBody>
      </p:sp>
    </p:spTree>
    <p:extLst>
      <p:ext uri="{BB962C8B-B14F-4D97-AF65-F5344CB8AC3E}">
        <p14:creationId xmlns:p14="http://schemas.microsoft.com/office/powerpoint/2010/main" val="2447865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Resilient people tend to grow stronger from their experiences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Resilient people often let themselves be depleted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Resilient people are necessary to foster success during a change</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O-Types are less organized than D-Types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D-Types are less focused than O-Types</a:t>
            </a:r>
          </a:p>
          <a:p>
            <a:pPr lvl="1">
              <a:lnSpc>
                <a:spcPct val="115000"/>
              </a:lnSpc>
              <a:spcBef>
                <a:spcPts val="0"/>
              </a:spcBef>
              <a:spcAft>
                <a:spcPts val="0"/>
              </a:spcAft>
              <a:buFont typeface="+mj-lt"/>
              <a:buAutoNum type="alphaLcParenR"/>
            </a:pPr>
            <a:r>
              <a:rPr lang="en-US" dirty="0">
                <a:ea typeface="Times New Roman"/>
                <a:cs typeface="Times New Roman"/>
              </a:rPr>
              <a:t>D-Types are less flexible than O-Types</a:t>
            </a:r>
          </a:p>
          <a:p>
            <a:pPr lvl="1">
              <a:lnSpc>
                <a:spcPct val="115000"/>
              </a:lnSpc>
              <a:spcBef>
                <a:spcPts val="0"/>
              </a:spcBef>
              <a:spcAft>
                <a:spcPts val="1000"/>
              </a:spcAft>
              <a:buFont typeface="+mj-lt"/>
              <a:buAutoNum type="alphaLcParenR"/>
            </a:pPr>
            <a:r>
              <a:rPr lang="en-US" dirty="0">
                <a:ea typeface="Times New Roman"/>
                <a:cs typeface="Times New Roman"/>
              </a:rPr>
              <a:t>O-Types are more positive than D-Types</a:t>
            </a:r>
          </a:p>
          <a:p>
            <a:endParaRPr lang="en-US" dirty="0"/>
          </a:p>
        </p:txBody>
      </p:sp>
    </p:spTree>
    <p:extLst>
      <p:ext uri="{BB962C8B-B14F-4D97-AF65-F5344CB8AC3E}">
        <p14:creationId xmlns:p14="http://schemas.microsoft.com/office/powerpoint/2010/main" val="945442067"/>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714</TotalTime>
  <Words>17110</Words>
  <Application>Microsoft Office PowerPoint</Application>
  <PresentationFormat>On-screen Show (4:3)</PresentationFormat>
  <Paragraphs>2373</Paragraphs>
  <Slides>118</Slides>
  <Notes>54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118</vt:i4>
      </vt:variant>
    </vt:vector>
  </HeadingPairs>
  <TitlesOfParts>
    <vt:vector size="127"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Preparing for Change</vt:lpstr>
      <vt:lpstr>Defining Your Strategy</vt:lpstr>
      <vt:lpstr>Building the Team</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Identifying the WIFM</vt:lpstr>
      <vt:lpstr>What’s in it for Me?</vt:lpstr>
      <vt:lpstr>Building Support</vt:lpstr>
      <vt:lpstr>Module Three: Review Questions</vt:lpstr>
      <vt:lpstr>Module Three: Review Questions</vt:lpstr>
      <vt:lpstr>Module Three: Review Questions</vt:lpstr>
      <vt:lpstr>Module Three: Review Questions</vt:lpstr>
      <vt:lpstr>Module Four: Understanding Change</vt:lpstr>
      <vt:lpstr>Influences on Change</vt:lpstr>
      <vt:lpstr>Common Reactions to Change</vt:lpstr>
      <vt:lpstr>Tools to Help the Change Process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Leading and Managing the Change</vt:lpstr>
      <vt:lpstr>Preparing and Planning</vt:lpstr>
      <vt:lpstr>Delegating</vt:lpstr>
      <vt:lpstr>Keep the Lines of Communication Open</vt:lpstr>
      <vt:lpstr>Coping with Pushback</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Gaining Support</vt:lpstr>
      <vt:lpstr>Gathering Data</vt:lpstr>
      <vt:lpstr>Addressing Concerns and Issues</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Making it All Worthwhile</vt:lpstr>
      <vt:lpstr>Leading Status Meetings</vt:lpstr>
      <vt:lpstr>Celebrating Successes</vt:lpstr>
      <vt:lpstr>Sharing the Results and Benefits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Using Appreciative Inquiry</vt:lpstr>
      <vt:lpstr>The Four Stages</vt:lpstr>
      <vt:lpstr>The Purposes of Appreciative Inquiry</vt:lpstr>
      <vt:lpstr>Examples and Case Studies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Bringing People to Your Side</vt:lpstr>
      <vt:lpstr>A Dash of Emotion</vt:lpstr>
      <vt:lpstr>Plenty of Facts</vt:lpstr>
      <vt:lpstr>Module Nine: Review Questions</vt:lpstr>
      <vt:lpstr>Module Nine: Review Questions</vt:lpstr>
      <vt:lpstr>Module Nine: Review Questions</vt:lpstr>
      <vt:lpstr>Module Nine: Review Questions</vt:lpstr>
      <vt:lpstr>Module Ten:  Building Resiliency</vt:lpstr>
      <vt:lpstr>What is Resiliency?</vt:lpstr>
      <vt:lpstr>Why is It Important?</vt:lpstr>
      <vt:lpstr>Five Easy Steps for the Leader and the Individual</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Building Flexibility</vt:lpstr>
      <vt:lpstr>What is Flexibility?</vt:lpstr>
      <vt:lpstr>Why is it Important?</vt:lpstr>
      <vt:lpstr>Five Easy Steps for the Leader and the Individual</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AIM1</cp:lastModifiedBy>
  <cp:revision>70</cp:revision>
  <dcterms:created xsi:type="dcterms:W3CDTF">2009-08-11T16:53:13Z</dcterms:created>
  <dcterms:modified xsi:type="dcterms:W3CDTF">2017-07-19T20:19:36Z</dcterms:modified>
</cp:coreProperties>
</file>