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theme/theme7.xml" ContentType="application/vnd.openxmlformats-officedocument.theme+xml"/>
  <Override PartName="/ppt/slideLayouts/slideLayout26.xml" ContentType="application/vnd.openxmlformats-officedocument.presentationml.slideLayout+xml"/>
  <Override PartName="/ppt/theme/theme8.xml" ContentType="application/vnd.openxmlformats-officedocument.theme+xml"/>
  <Override PartName="/ppt/slideLayouts/slideLayout2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 id="2147483736" r:id="rId2"/>
    <p:sldMasterId id="2147483738" r:id="rId3"/>
    <p:sldMasterId id="2147483740" r:id="rId4"/>
    <p:sldMasterId id="2147483742" r:id="rId5"/>
    <p:sldMasterId id="2147483744" r:id="rId6"/>
    <p:sldMasterId id="2147483746" r:id="rId7"/>
    <p:sldMasterId id="2147483748" r:id="rId8"/>
    <p:sldMasterId id="2147483750" r:id="rId9"/>
  </p:sldMasterIdLst>
  <p:notesMasterIdLst>
    <p:notesMasterId r:id="rId38"/>
  </p:notesMasterIdLst>
  <p:handoutMasterIdLst>
    <p:handoutMasterId r:id="rId39"/>
  </p:handoutMasterIdLst>
  <p:sldIdLst>
    <p:sldId id="257" r:id="rId10"/>
    <p:sldId id="297" r:id="rId11"/>
    <p:sldId id="289" r:id="rId12"/>
    <p:sldId id="290" r:id="rId13"/>
    <p:sldId id="291" r:id="rId14"/>
    <p:sldId id="292" r:id="rId15"/>
    <p:sldId id="293" r:id="rId16"/>
    <p:sldId id="330" r:id="rId17"/>
    <p:sldId id="331" r:id="rId18"/>
    <p:sldId id="306" r:id="rId19"/>
    <p:sldId id="309" r:id="rId20"/>
    <p:sldId id="308" r:id="rId21"/>
    <p:sldId id="312" r:id="rId22"/>
    <p:sldId id="314" r:id="rId23"/>
    <p:sldId id="299" r:id="rId24"/>
    <p:sldId id="315" r:id="rId25"/>
    <p:sldId id="338" r:id="rId26"/>
    <p:sldId id="339" r:id="rId27"/>
    <p:sldId id="324" r:id="rId28"/>
    <p:sldId id="322" r:id="rId29"/>
    <p:sldId id="337" r:id="rId30"/>
    <p:sldId id="327" r:id="rId31"/>
    <p:sldId id="334" r:id="rId32"/>
    <p:sldId id="333" r:id="rId33"/>
    <p:sldId id="328" r:id="rId34"/>
    <p:sldId id="294" r:id="rId35"/>
    <p:sldId id="295" r:id="rId36"/>
    <p:sldId id="296" r:id="rId37"/>
  </p:sldIdLst>
  <p:sldSz cx="9144000" cy="6858000" type="screen4x3"/>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361B2CD-7250-41AD-A9FB-5458C03A9B96}">
          <p14:sldIdLst>
            <p14:sldId id="257"/>
            <p14:sldId id="297"/>
            <p14:sldId id="289"/>
            <p14:sldId id="290"/>
            <p14:sldId id="291"/>
            <p14:sldId id="292"/>
          </p14:sldIdLst>
        </p14:section>
        <p14:section name="Untitled Section" id="{AA485C2F-E01C-410B-BE69-7B2A6DE8C970}">
          <p14:sldIdLst>
            <p14:sldId id="293"/>
            <p14:sldId id="330"/>
            <p14:sldId id="331"/>
            <p14:sldId id="306"/>
            <p14:sldId id="309"/>
            <p14:sldId id="308"/>
            <p14:sldId id="312"/>
            <p14:sldId id="314"/>
          </p14:sldIdLst>
        </p14:section>
        <p14:section name="Untitled Section" id="{784991CF-6E19-472D-8127-54BA9443B6CB}">
          <p14:sldIdLst>
            <p14:sldId id="299"/>
            <p14:sldId id="315"/>
            <p14:sldId id="338"/>
            <p14:sldId id="339"/>
            <p14:sldId id="324"/>
            <p14:sldId id="322"/>
            <p14:sldId id="337"/>
            <p14:sldId id="327"/>
            <p14:sldId id="334"/>
            <p14:sldId id="333"/>
            <p14:sldId id="328"/>
          </p14:sldIdLst>
        </p14:section>
        <p14:section name="Untitled Section" id="{F40ED1AD-BCDC-4FCF-BFBC-34580BFA21E7}">
          <p14:sldIdLst>
            <p14:sldId id="294"/>
            <p14:sldId id="295"/>
            <p14:sldId id="29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hony Reisinger" initials="AR" lastIdx="25" clrIdx="0">
    <p:extLst>
      <p:ext uri="{19B8F6BF-5375-455C-9EA6-DF929625EA0E}">
        <p15:presenceInfo xmlns:p15="http://schemas.microsoft.com/office/powerpoint/2012/main" userId="0ad90379e4933494" providerId="Windows Live"/>
      </p:ext>
    </p:extLst>
  </p:cmAuthor>
  <p:cmAuthor id="2" name="Karen McArthur" initials="KM" lastIdx="26" clrIdx="1"/>
  <p:cmAuthor id="3" name="Sarah Edenbaum" initials="SAE" lastIdx="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898"/>
    <a:srgbClr val="118DCC"/>
    <a:srgbClr val="AADAF0"/>
    <a:srgbClr val="2994D1"/>
    <a:srgbClr val="6CBFE4"/>
    <a:srgbClr val="0071B9"/>
    <a:srgbClr val="8E278B"/>
    <a:srgbClr val="5C5C5C"/>
    <a:srgbClr val="4A24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89" autoAdjust="0"/>
    <p:restoredTop sz="38863" autoAdjust="0"/>
  </p:normalViewPr>
  <p:slideViewPr>
    <p:cSldViewPr>
      <p:cViewPr varScale="1">
        <p:scale>
          <a:sx n="44" d="100"/>
          <a:sy n="44" d="100"/>
        </p:scale>
        <p:origin x="1315" y="48"/>
      </p:cViewPr>
      <p:guideLst>
        <p:guide orient="horz" pos="2160"/>
        <p:guide pos="2880"/>
      </p:guideLst>
    </p:cSldViewPr>
  </p:slideViewPr>
  <p:notesTextViewPr>
    <p:cViewPr>
      <p:scale>
        <a:sx n="1" d="1"/>
        <a:sy n="1" d="1"/>
      </p:scale>
      <p:origin x="0" y="0"/>
    </p:cViewPr>
  </p:notesTextViewPr>
  <p:sorterViewPr>
    <p:cViewPr>
      <p:scale>
        <a:sx n="70" d="100"/>
        <a:sy n="70" d="100"/>
      </p:scale>
      <p:origin x="0" y="0"/>
    </p:cViewPr>
  </p:sorterViewPr>
  <p:notesViewPr>
    <p:cSldViewPr>
      <p:cViewPr varScale="1">
        <p:scale>
          <a:sx n="56" d="100"/>
          <a:sy n="56" d="100"/>
        </p:scale>
        <p:origin x="-249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EEDD2C0-5BC3-41F7-BDD6-880A15CAB23E}" type="datetimeFigureOut">
              <a:rPr lang="en-US" smtClean="0"/>
              <a:pPr/>
              <a:t>2/20/2017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D4E81B-136F-4204-83C9-4896F6D16E51}" type="slidenum">
              <a:rPr lang="en-US" smtClean="0"/>
              <a:pPr/>
              <a:t>‹#›</a:t>
            </a:fld>
            <a:endParaRPr lang="en-US"/>
          </a:p>
        </p:txBody>
      </p:sp>
    </p:spTree>
    <p:extLst>
      <p:ext uri="{BB962C8B-B14F-4D97-AF65-F5344CB8AC3E}">
        <p14:creationId xmlns:p14="http://schemas.microsoft.com/office/powerpoint/2010/main" val="6994531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FBB595-346F-415F-A38A-020EF0823EE8}" type="datetimeFigureOut">
              <a:rPr lang="en-US" smtClean="0"/>
              <a:pPr/>
              <a:t>2/20/2017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b="1" dirty="0"/>
              <a:t>Audio:</a:t>
            </a:r>
          </a:p>
          <a:p>
            <a:pPr lvl="0"/>
            <a:endParaRPr lang="en-US" b="1" dirty="0"/>
          </a:p>
          <a:p>
            <a:pPr lvl="0"/>
            <a:r>
              <a:rPr lang="en-US" b="1" dirty="0"/>
              <a:t>Graphic notes:</a:t>
            </a:r>
          </a:p>
          <a:p>
            <a:pPr lvl="0"/>
            <a:endParaRPr lang="en-US" b="1" dirty="0"/>
          </a:p>
          <a:p>
            <a:pPr lvl="0"/>
            <a:r>
              <a:rPr lang="en-US" b="1" dirty="0"/>
              <a:t>Programming notes:</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3A51CD-B248-451D-919F-6163F043BB40}" type="slidenum">
              <a:rPr lang="en-US" smtClean="0"/>
              <a:pPr/>
              <a:t>‹#›</a:t>
            </a:fld>
            <a:endParaRPr lang="en-US"/>
          </a:p>
        </p:txBody>
      </p:sp>
    </p:spTree>
    <p:extLst>
      <p:ext uri="{BB962C8B-B14F-4D97-AF65-F5344CB8AC3E}">
        <p14:creationId xmlns:p14="http://schemas.microsoft.com/office/powerpoint/2010/main" val="2335112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b="1" kern="1200" baseline="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Page ID: </a:t>
            </a:r>
            <a:r>
              <a:rPr lang="en-US" b="0" dirty="0"/>
              <a:t>6000</a:t>
            </a:r>
          </a:p>
          <a:p>
            <a:pPr eaLnBrk="1" hangingPunct="1">
              <a:spcBef>
                <a:spcPct val="0"/>
              </a:spcBef>
            </a:pPr>
            <a:endParaRPr lang="en-US" dirty="0"/>
          </a:p>
          <a:p>
            <a:pPr eaLnBrk="1" hangingPunct="1">
              <a:spcBef>
                <a:spcPct val="0"/>
              </a:spcBef>
            </a:pPr>
            <a:r>
              <a:rPr lang="en-US" dirty="0"/>
              <a:t>Audio: </a:t>
            </a:r>
            <a:r>
              <a:rPr lang="en-US" b="0" dirty="0"/>
              <a:t>Music</a:t>
            </a:r>
          </a:p>
          <a:p>
            <a:pPr eaLnBrk="1" hangingPunct="1">
              <a:spcBef>
                <a:spcPct val="0"/>
              </a:spcBef>
            </a:pPr>
            <a:endParaRPr lang="en-US" dirty="0"/>
          </a:p>
          <a:p>
            <a:pPr eaLnBrk="1" hangingPunct="1">
              <a:spcBef>
                <a:spcPct val="0"/>
              </a:spcBef>
            </a:pPr>
            <a:r>
              <a:rPr lang="en-US" dirty="0"/>
              <a:t>Graphic Notes and Source File (if applicable):</a:t>
            </a:r>
          </a:p>
          <a:p>
            <a:pPr eaLnBrk="1" hangingPunct="1">
              <a:spcBef>
                <a:spcPct val="0"/>
              </a:spcBef>
            </a:pPr>
            <a:endParaRPr lang="en-US" dirty="0"/>
          </a:p>
          <a:p>
            <a:pPr eaLnBrk="1" hangingPunct="1">
              <a:spcBef>
                <a:spcPct val="0"/>
              </a:spcBef>
            </a:pPr>
            <a:r>
              <a:rPr lang="en-US" dirty="0"/>
              <a:t>Programming Notes: </a:t>
            </a:r>
            <a:r>
              <a:rPr lang="en-US" b="0" dirty="0"/>
              <a:t>This</a:t>
            </a:r>
            <a:r>
              <a:rPr lang="en-US" b="0" baseline="0" dirty="0"/>
              <a:t> page is displayed when the course launches. The sub-title for this course is: Managers and Supervisors</a:t>
            </a:r>
          </a:p>
          <a:p>
            <a:pPr eaLnBrk="1" hangingPunct="1">
              <a:spcBef>
                <a:spcPct val="0"/>
              </a:spcBef>
            </a:pPr>
            <a:endParaRPr lang="en-US" b="0" baseline="0" dirty="0"/>
          </a:p>
          <a:p>
            <a:pPr eaLnBrk="1" hangingPunct="1">
              <a:spcBef>
                <a:spcPct val="0"/>
              </a:spcBef>
            </a:pPr>
            <a:r>
              <a:rPr lang="en-US" b="0" baseline="0" dirty="0"/>
              <a:t>Clicking the start button reveals what is seen on page 2 in this ppt.</a:t>
            </a:r>
            <a:endParaRPr lang="en-US" b="0"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a:t>
            </a:fld>
            <a:endParaRPr lang="en-US"/>
          </a:p>
        </p:txBody>
      </p:sp>
    </p:spTree>
    <p:extLst>
      <p:ext uri="{BB962C8B-B14F-4D97-AF65-F5344CB8AC3E}">
        <p14:creationId xmlns:p14="http://schemas.microsoft.com/office/powerpoint/2010/main" val="24875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6090</a:t>
            </a:r>
          </a:p>
          <a:p>
            <a:pPr eaLnBrk="1" hangingPunct="1">
              <a:spcBef>
                <a:spcPct val="0"/>
              </a:spcBef>
            </a:pPr>
            <a:endParaRPr lang="en-US" dirty="0"/>
          </a:p>
          <a:p>
            <a:r>
              <a:rPr lang="en-US" dirty="0"/>
              <a:t>Audio: </a:t>
            </a:r>
            <a:r>
              <a:rPr lang="en-US" sz="1200" b="0" kern="1200" baseline="0" dirty="0">
                <a:solidFill>
                  <a:schemeClr val="tx1"/>
                </a:solidFill>
                <a:latin typeface="+mn-lt"/>
                <a:ea typeface="+mn-ea"/>
                <a:cs typeface="+mn-cs"/>
              </a:rPr>
              <a:t>As part of our BRAVE culture, all Shire employees are encouraged to promptly report any suspected or potential issues of non-compliance to their manager or supervisor, a colleague in the Compliance or Legal department or through the Compliance Helpline. Employees, vendors, contractors, and business partners will not be penalized nor will there be any retaliation for making any report in good faith. But, employees who know about instances of non-compliance and do not report them may be subject to disciplinary action. Additionally, employees who knowingly make false reports are also subject to disciplinary action. As a manager, you are in the best position to know the context and circumstances of the questions or concerns a member of your team may have and provide them with the fastest response. As you learned previously, Lines of Communication is a key element of any effective compliance program and that includes open lines of communication between employees and managers.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iStock_000017251844Small</a:t>
            </a:r>
          </a:p>
          <a:p>
            <a:pPr eaLnBrk="1" hangingPunct="1">
              <a:spcBef>
                <a:spcPct val="0"/>
              </a:spcBef>
            </a:pPr>
            <a:endParaRPr lang="en-US" dirty="0"/>
          </a:p>
          <a:p>
            <a:pPr eaLnBrk="1" hangingPunct="1">
              <a:spcBef>
                <a:spcPct val="0"/>
              </a:spcBef>
            </a:pPr>
            <a:r>
              <a:rPr lang="en-US" dirty="0"/>
              <a:t>Programming Notes:</a:t>
            </a:r>
            <a:endParaRPr lang="en-US" b="0"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6100</a:t>
            </a:r>
          </a:p>
          <a:p>
            <a:pPr eaLnBrk="1" hangingPunct="1">
              <a:spcBef>
                <a:spcPct val="0"/>
              </a:spcBef>
            </a:pPr>
            <a:endParaRPr lang="en-US" dirty="0"/>
          </a:p>
          <a:p>
            <a:r>
              <a:rPr lang="en-US" dirty="0"/>
              <a:t>Audio:</a:t>
            </a:r>
            <a:r>
              <a:rPr lang="en-US" sz="1200" b="0" kern="1200" baseline="0" dirty="0">
                <a:solidFill>
                  <a:schemeClr val="tx1"/>
                </a:solidFill>
                <a:latin typeface="+mn-lt"/>
                <a:ea typeface="+mn-ea"/>
                <a:cs typeface="+mn-cs"/>
              </a:rPr>
              <a:t> Shire wishes to establish an environment in which all employees feel able to report suspected breaches of laws, regulations and codes, or any other concerns of malpractice, in good faith and without fear of discrimination or reprisal. Therefore, employees who speak out will be regarded as acting in good faith, all disclosures will be treated confidentially except as agreed with the employee and as necessary and proper for appropriate resolution, and the employee will be protected from reprisals.</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135547450</a:t>
            </a:r>
          </a:p>
          <a:p>
            <a:pPr eaLnBrk="1" hangingPunct="1">
              <a:spcBef>
                <a:spcPct val="0"/>
              </a:spcBef>
            </a:pPr>
            <a:endParaRPr lang="en-US" dirty="0"/>
          </a:p>
          <a:p>
            <a:pPr eaLnBrk="1" hangingPunct="1">
              <a:spcBef>
                <a:spcPct val="0"/>
              </a:spcBef>
            </a:pPr>
            <a:r>
              <a:rPr lang="en-US" dirty="0"/>
              <a:t>Programming Notes:</a:t>
            </a:r>
            <a:endParaRPr lang="en-US" b="0"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1" hangingPunct="1">
              <a:spcBef>
                <a:spcPct val="0"/>
              </a:spcBef>
            </a:pPr>
            <a:r>
              <a:rPr lang="en-US" dirty="0"/>
              <a:t>Page ID: </a:t>
            </a:r>
            <a:r>
              <a:rPr lang="en-US" b="0" dirty="0"/>
              <a:t>6110</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Audio:</a:t>
            </a:r>
            <a:r>
              <a:rPr lang="en-US" sz="1200" b="0" kern="1200" baseline="0" dirty="0">
                <a:solidFill>
                  <a:schemeClr val="tx1"/>
                </a:solidFill>
                <a:latin typeface="+mn-lt"/>
                <a:ea typeface="+mn-ea"/>
                <a:cs typeface="+mn-cs"/>
              </a:rPr>
              <a:t> </a:t>
            </a:r>
            <a:r>
              <a:rPr lang="en-US" b="0" dirty="0"/>
              <a:t>A member of your team, Brian, comes to you and tells you that a colleague, Sam, mentioned to him that he bought tickets to a baseball game for a physician at Midtown Hospital.  Brian says Sam joked that he hoped the physician remembered the gesture down the road. Brian is concerned this may be a violation. What do you tell Brian to do?</a:t>
            </a:r>
          </a:p>
          <a:p>
            <a:pPr eaLnBrk="1" hangingPunct="1">
              <a:spcBef>
                <a:spcPct val="0"/>
              </a:spcBef>
            </a:pP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Standard</a:t>
            </a:r>
            <a:r>
              <a:rPr lang="en-US" b="0" baseline="0" dirty="0"/>
              <a:t> KC graphic</a:t>
            </a:r>
            <a:endParaRPr lang="en-US" b="0" dirty="0"/>
          </a:p>
          <a:p>
            <a:pPr eaLnBrk="1" hangingPunct="1">
              <a:spcBef>
                <a:spcPct val="0"/>
              </a:spcBef>
            </a:pPr>
            <a:endParaRPr lang="en-US" dirty="0"/>
          </a:p>
          <a:p>
            <a:pPr eaLnBrk="1" hangingPunct="1">
              <a:spcBef>
                <a:spcPct val="0"/>
              </a:spcBef>
            </a:pPr>
            <a:r>
              <a:rPr lang="en-US" dirty="0"/>
              <a:t>Programming Notes: </a:t>
            </a:r>
            <a:r>
              <a:rPr lang="en-US" b="0" dirty="0"/>
              <a:t>Page title</a:t>
            </a:r>
            <a:r>
              <a:rPr lang="en-US" b="0" baseline="0" dirty="0"/>
              <a:t> should appear in Menu as “Knowledge Check: Reportable Events and Reporting Options”</a:t>
            </a:r>
            <a:endParaRPr lang="en-US" b="0"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Incorrect answer: Wait to see if Sam tells his manager. It is his responsibility.</a:t>
            </a:r>
          </a:p>
          <a:p>
            <a:r>
              <a:rPr lang="en-US" b="0" dirty="0"/>
              <a:t>Feedback: Incorrect.</a:t>
            </a:r>
            <a:r>
              <a:rPr lang="en-US" b="0" baseline="0" dirty="0"/>
              <a:t> </a:t>
            </a:r>
            <a:r>
              <a:rPr lang="en-US" b="0" kern="1200" dirty="0"/>
              <a:t>Employees who know about instances of non-compliance and do not report them may be subject to disciplinary action. </a:t>
            </a:r>
            <a:r>
              <a:rPr lang="en-US" b="0" dirty="0"/>
              <a:t>Click Reset to try again. </a:t>
            </a:r>
          </a:p>
          <a:p>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Incorrect answer: Talk to Sam’s manager and then he no longer needs to be concerned with it. </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Feedback: Incorrect.</a:t>
            </a:r>
            <a:r>
              <a:rPr lang="en-US" b="0" baseline="0" dirty="0"/>
              <a:t> </a:t>
            </a:r>
            <a:r>
              <a:rPr lang="en-US" b="0" kern="1200" dirty="0"/>
              <a:t>Though talking</a:t>
            </a:r>
            <a:r>
              <a:rPr lang="en-US" b="0" kern="1200" baseline="0" dirty="0"/>
              <a:t> to Sam’s manager is a correct and proper first step, Brian should still ensure the action is followed up on. </a:t>
            </a:r>
            <a:r>
              <a:rPr lang="en-US" b="0" kern="1200" dirty="0"/>
              <a:t>Employees who know about instances of non-compliance and do not report them may be subject to disciplinary action. </a:t>
            </a:r>
            <a:r>
              <a:rPr lang="en-US" b="0" dirty="0"/>
              <a:t>Click Reset to try again.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Correct</a:t>
            </a:r>
            <a:r>
              <a:rPr lang="en-US" baseline="0" dirty="0"/>
              <a:t> answer: </a:t>
            </a:r>
            <a:r>
              <a:rPr lang="en-US" dirty="0"/>
              <a:t>Report the issue immediately to Compliance and Legal. </a:t>
            </a:r>
          </a:p>
          <a:p>
            <a:r>
              <a:rPr lang="en-US" dirty="0"/>
              <a:t>Feedback: Correct. </a:t>
            </a:r>
            <a:r>
              <a:rPr lang="en-US" kern="1200" dirty="0"/>
              <a:t>Shire employees are encouraged to promptly report any suspected or potential issues of non-compliance. </a:t>
            </a:r>
            <a:r>
              <a:rPr lang="en-US" kern="1200" baseline="0" dirty="0"/>
              <a:t> </a:t>
            </a:r>
            <a:r>
              <a:rPr lang="en-US" kern="1200" dirty="0"/>
              <a:t>There will not be any penalty nor retaliation for making any report in good faith,</a:t>
            </a:r>
            <a:r>
              <a:rPr lang="en-US" kern="1200" baseline="0" dirty="0"/>
              <a:t> but e</a:t>
            </a:r>
            <a:r>
              <a:rPr lang="en-US" kern="1200" dirty="0"/>
              <a:t>mployees who know about instances of non-compliance and do not report them may be subject to disciplinary action. </a:t>
            </a:r>
            <a:r>
              <a:rPr lang="en-US" b="1" dirty="0"/>
              <a:t>Click the Next button to continue</a:t>
            </a:r>
            <a:r>
              <a:rPr lang="en-US" dirty="0"/>
              <a:t>.</a:t>
            </a:r>
          </a:p>
          <a:p>
            <a:endParaRPr lang="en-US" kern="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kern="1200" dirty="0"/>
              <a:t>Incorrect</a:t>
            </a:r>
            <a:r>
              <a:rPr lang="en-US" b="0" kern="1200" baseline="0" dirty="0"/>
              <a:t> answer: </a:t>
            </a:r>
            <a:r>
              <a:rPr lang="en-US" b="0" dirty="0"/>
              <a:t>Do nothing if Sam was joking, especially since Sam could cause problems for Brian. </a:t>
            </a:r>
          </a:p>
          <a:p>
            <a:r>
              <a:rPr lang="en-US" b="0" kern="1200" dirty="0"/>
              <a:t>Feedback: Incorrect. Even if Sam was joking, hi</a:t>
            </a:r>
            <a:r>
              <a:rPr lang="en-US" b="0" kern="1200" baseline="0" dirty="0"/>
              <a:t>s behavior could be viewed as a violation of the Anti-Kickback Statute and/or as a form of bribery. </a:t>
            </a:r>
            <a:endParaRPr lang="en-US" b="0" kern="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kern="1200" dirty="0"/>
              <a:t>Employees who know about instances of non-compliance and do not report them may be subject to disciplinary action. Furthermore, under</a:t>
            </a:r>
            <a:r>
              <a:rPr lang="en-US" b="0" kern="1200" baseline="0" dirty="0"/>
              <a:t> Shire’s Non-Retaliation policy, employees who speak out will be protected from reprisals. </a:t>
            </a:r>
            <a:r>
              <a:rPr lang="en-US" b="0" dirty="0"/>
              <a:t>Click Reset to try again.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0"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dirty="0"/>
              <a:t>Page ID: </a:t>
            </a:r>
            <a:r>
              <a:rPr lang="en-US" b="0" dirty="0"/>
              <a:t>6120</a:t>
            </a:r>
          </a:p>
          <a:p>
            <a:pPr eaLnBrk="1" hangingPunct="1">
              <a:spcBef>
                <a:spcPct val="0"/>
              </a:spcBef>
            </a:pPr>
            <a:endParaRPr lang="en-US" dirty="0"/>
          </a:p>
          <a:p>
            <a:r>
              <a:rPr lang="en-US" dirty="0"/>
              <a:t>Audio:</a:t>
            </a:r>
            <a:r>
              <a:rPr lang="en-US" sz="1200" b="0" kern="1200" baseline="0" dirty="0">
                <a:solidFill>
                  <a:schemeClr val="tx1"/>
                </a:solidFill>
                <a:latin typeface="+mn-lt"/>
                <a:ea typeface="+mn-ea"/>
                <a:cs typeface="+mn-cs"/>
              </a:rPr>
              <a:t> When a violation or reportable event occurs, and disciplinary action is needed, you, as manager, should discuss the appropriate action to take with a Human Resources business partner, taking into consideration the nature and circumstances of the event. Possible corrective actions may include any one of the following.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86484828</a:t>
            </a:r>
          </a:p>
          <a:p>
            <a:pPr eaLnBrk="1" hangingPunct="1">
              <a:spcBef>
                <a:spcPct val="0"/>
              </a:spcBef>
            </a:pPr>
            <a:endParaRPr lang="en-US" dirty="0"/>
          </a:p>
          <a:p>
            <a:pPr eaLnBrk="1" hangingPunct="1">
              <a:spcBef>
                <a:spcPct val="0"/>
              </a:spcBef>
            </a:pPr>
            <a:r>
              <a:rPr lang="en-US" dirty="0"/>
              <a:t>Programming Notes:</a:t>
            </a:r>
            <a:endParaRPr lang="en-US" b="0" dirty="0"/>
          </a:p>
          <a:p>
            <a:pPr eaLnBrk="1" hangingPunct="1">
              <a:spcBef>
                <a:spcPct val="0"/>
              </a:spcBef>
            </a:pPr>
            <a:r>
              <a:rPr lang="en-US" sz="1200" b="0" i="0" kern="1200" baseline="0" dirty="0">
                <a:solidFill>
                  <a:schemeClr val="tx1"/>
                </a:solidFill>
                <a:latin typeface="Arial" pitchFamily="34" charset="0"/>
                <a:ea typeface="+mn-ea"/>
                <a:cs typeface="Arial" pitchFamily="34" charset="0"/>
              </a:rPr>
              <a:t>Verbal Warning: Verbally, describe specific examples of the unsatisfactory conduct, practices or behavior; the requirements for improvement; and the timeframe in which the improvement must occur. It is your responsibility, as manager, to the employee that he/she is being placed on a verbal notification regarding performance, and that he/she is not complying with the standards or expectations of the job. </a:t>
            </a:r>
          </a:p>
          <a:p>
            <a:endParaRPr lang="en-US" sz="1200" b="0" i="0" kern="1200" baseline="0" dirty="0">
              <a:solidFill>
                <a:schemeClr val="tx1"/>
              </a:solidFill>
              <a:latin typeface="Arial" pitchFamily="34" charset="0"/>
              <a:ea typeface="+mn-ea"/>
              <a:cs typeface="Arial" pitchFamily="34" charset="0"/>
            </a:endParaRPr>
          </a:p>
          <a:p>
            <a:r>
              <a:rPr lang="en-US" sz="1200" b="0" i="0" kern="1200" baseline="0" dirty="0">
                <a:solidFill>
                  <a:schemeClr val="tx1"/>
                </a:solidFill>
                <a:latin typeface="Arial" pitchFamily="34" charset="0"/>
                <a:ea typeface="+mn-ea"/>
                <a:cs typeface="Arial" pitchFamily="34" charset="0"/>
              </a:rPr>
              <a:t>Written Warning: Describe, in writing, the unsatisfactory conduct, practices or behavior; the measures needed to correct the problem; and the time within which the problem must be corrected.  This must then be hand delivered to the employee and signed by both the manager and the employee acknowledging receipt of the written warning (though not necessarily agreement of the employee). </a:t>
            </a:r>
          </a:p>
          <a:p>
            <a:endParaRPr lang="en-US" sz="1200" b="0" i="0" kern="1200" baseline="0" dirty="0">
              <a:solidFill>
                <a:schemeClr val="tx1"/>
              </a:solidFill>
              <a:latin typeface="Arial" pitchFamily="34" charset="0"/>
              <a:ea typeface="+mn-ea"/>
              <a:cs typeface="Arial" pitchFamily="34" charset="0"/>
            </a:endParaRPr>
          </a:p>
          <a:p>
            <a:r>
              <a:rPr lang="en-US" sz="1200" b="0" i="0" kern="1200" baseline="0" dirty="0">
                <a:solidFill>
                  <a:schemeClr val="tx1"/>
                </a:solidFill>
                <a:latin typeface="Arial" pitchFamily="34" charset="0"/>
                <a:ea typeface="+mn-ea"/>
                <a:cs typeface="Arial" pitchFamily="34" charset="0"/>
              </a:rPr>
              <a:t>Suspension: Suspension may be used as a disciplinary action or when an investigation is being conducted regarding allegations against an employee for gross misconduct, such as, sexual harassment, misappropriation of funds, violent behavior, or other grossly unsatisfactory conduct, practices or behavior. During the suspension period the employee may or may not be paid at his/her regular full time rate. </a:t>
            </a:r>
          </a:p>
          <a:p>
            <a:endParaRPr lang="en-US" sz="1200" b="0" i="0" kern="1200" baseline="0" dirty="0">
              <a:solidFill>
                <a:schemeClr val="tx1"/>
              </a:solidFill>
              <a:latin typeface="Arial" pitchFamily="34" charset="0"/>
              <a:ea typeface="+mn-ea"/>
              <a:cs typeface="Arial" pitchFamily="34" charset="0"/>
            </a:endParaRPr>
          </a:p>
          <a:p>
            <a:r>
              <a:rPr lang="en-US" sz="1200" b="0" i="0" kern="1200" baseline="0" dirty="0">
                <a:solidFill>
                  <a:schemeClr val="tx1"/>
                </a:solidFill>
                <a:latin typeface="Arial" pitchFamily="34" charset="0"/>
                <a:ea typeface="+mn-ea"/>
                <a:cs typeface="Arial" pitchFamily="34" charset="0"/>
              </a:rPr>
              <a:t>Termination of Employment: Employment is terminated when the offence justifies such action or when other means of discipline have been implemented and have not been effective in curing the problems identified. Depending upon the seriousness of the employee’s conduct, immediate termination of employment may be appropriate. All involuntary terminations should be discussed with the next level of management and your Human Resources business partner. </a:t>
            </a:r>
          </a:p>
          <a:p>
            <a:endParaRPr lang="en-US" b="0" i="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883A51CD-B248-451D-919F-6163F043BB40}"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6130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As a manager, you are in the best position to know what is going on with your team and thus one of your responsibilities is to make sure that there is alignment between your team’s performance and our BRAVE culture and values, and that your team’s activities are in compliance with applicable laws and regulations, including the CIA. Thus, it is important that you understand how to identify reportable events or matters that a reasonable person would consider a probable violation of criminal, civil, or administrative laws, and/or the CIA and ensure such violations are reported in an appropriate manner. All Shire employees are encouraged to promptly report any suspected or potential issues of non-compliance and employees who speak out will be regarded as acting in good faith and be protected from reprisals. When a violation or reportable event does occur, disciplinary action may be taken up to and including termination.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a:t>
            </a:r>
          </a:p>
          <a:p>
            <a:pPr eaLnBrk="1" hangingPunct="1">
              <a:spcBef>
                <a:spcPct val="0"/>
              </a:spcBef>
            </a:pPr>
            <a:endParaRPr lang="en-US" dirty="0"/>
          </a:p>
          <a:p>
            <a:pPr eaLnBrk="1" hangingPunct="1">
              <a:spcBef>
                <a:spcPct val="0"/>
              </a:spcBef>
            </a:pPr>
            <a:r>
              <a:rPr lang="en-US" dirty="0"/>
              <a:t>Programming Notes:</a:t>
            </a:r>
            <a:endParaRPr lang="en-US" b="0"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6140</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Audio:  </a:t>
            </a:r>
            <a:r>
              <a:rPr lang="en-US" b="0" dirty="0"/>
              <a:t>In addition </a:t>
            </a:r>
            <a:r>
              <a:rPr lang="en-US" sz="1200" b="0" kern="1200" baseline="0" dirty="0">
                <a:solidFill>
                  <a:schemeClr val="tx1"/>
                </a:solidFill>
                <a:latin typeface="+mn-lt"/>
                <a:ea typeface="+mn-ea"/>
                <a:cs typeface="+mn-cs"/>
              </a:rPr>
              <a:t>to preventing </a:t>
            </a:r>
            <a:r>
              <a:rPr lang="en-GB" sz="1200" b="0" kern="1200" baseline="0" dirty="0">
                <a:solidFill>
                  <a:schemeClr val="tx1"/>
                </a:solidFill>
                <a:latin typeface="+mn-lt"/>
                <a:ea typeface="+mn-ea"/>
                <a:cs typeface="+mn-cs"/>
              </a:rPr>
              <a:t>compliance issues from occurring, </a:t>
            </a:r>
            <a:r>
              <a:rPr lang="en-US" sz="1200" b="0" kern="1200" baseline="0" dirty="0">
                <a:solidFill>
                  <a:schemeClr val="tx1"/>
                </a:solidFill>
                <a:latin typeface="+mn-lt"/>
                <a:ea typeface="+mn-ea"/>
                <a:cs typeface="+mn-cs"/>
              </a:rPr>
              <a:t>identifying compliance problems and addressing and/or escalating suspected violations, as a manager you have other responsibilities to ensure you, your team, and Shire are in compliance with other aspects of the CIA. This module, </a:t>
            </a:r>
            <a:r>
              <a:rPr lang="en-US" sz="1200" b="0" i="1" dirty="0">
                <a:solidFill>
                  <a:schemeClr val="bg1"/>
                </a:solidFill>
                <a:latin typeface="Arial" pitchFamily="34" charset="0"/>
                <a:cs typeface="Arial" pitchFamily="34" charset="0"/>
              </a:rPr>
              <a:t>Manager Compliance Responsibilities under the CIA </a:t>
            </a:r>
            <a:r>
              <a:rPr lang="en-US" sz="1200" b="0" kern="1200" baseline="0" dirty="0">
                <a:solidFill>
                  <a:schemeClr val="tx1"/>
                </a:solidFill>
                <a:latin typeface="+mn-lt"/>
                <a:ea typeface="+mn-ea"/>
                <a:cs typeface="+mn-cs"/>
              </a:rPr>
              <a:t>, explains your responsibilities for IRO transaction reviews, the Field Monitoring Program, certifying compliance with CIA requirements specific to new hires, and management certifications including coordinating with the Data Champion.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Course map with four modules. Pushpin on </a:t>
            </a:r>
            <a:r>
              <a:rPr lang="en-US" b="0" baseline="0" dirty="0"/>
              <a:t>Manager Compliance Responsibilities under the CIA</a:t>
            </a:r>
            <a:r>
              <a:rPr lang="en-US" b="0" dirty="0"/>
              <a:t>.</a:t>
            </a:r>
          </a:p>
          <a:p>
            <a:pPr eaLnBrk="1" hangingPunct="1">
              <a:spcBef>
                <a:spcPct val="0"/>
              </a:spcBef>
            </a:pPr>
            <a:r>
              <a:rPr lang="en-US" b="0" dirty="0"/>
              <a:t> Course map with four modules. Pushpin on Reportable Events,</a:t>
            </a:r>
            <a:r>
              <a:rPr lang="en-US" b="0" baseline="0" dirty="0"/>
              <a:t> </a:t>
            </a:r>
            <a:r>
              <a:rPr lang="en-US" b="0" dirty="0"/>
              <a:t>Reporting Options and Disciplinary Actions.</a:t>
            </a:r>
          </a:p>
          <a:p>
            <a:pPr eaLnBrk="1" hangingPunct="1">
              <a:spcBef>
                <a:spcPct val="0"/>
              </a:spcBef>
              <a:buFontTx/>
              <a:buChar char="•"/>
            </a:pPr>
            <a:r>
              <a:rPr lang="en-US" b="0" dirty="0"/>
              <a:t> Course Introduction (4 minutes) (icon – outline of a house)</a:t>
            </a:r>
          </a:p>
          <a:p>
            <a:pPr eaLnBrk="1" hangingPunct="1">
              <a:spcBef>
                <a:spcPct val="0"/>
              </a:spcBef>
              <a:buFontTx/>
              <a:buChar char="•"/>
            </a:pPr>
            <a:r>
              <a:rPr lang="en-US" b="0" dirty="0"/>
              <a:t> Reportable Events,</a:t>
            </a:r>
            <a:r>
              <a:rPr lang="en-US" b="0" baseline="0" dirty="0"/>
              <a:t> </a:t>
            </a:r>
            <a:r>
              <a:rPr lang="en-US" b="0" dirty="0"/>
              <a:t>Reporting Options and Disciplinary Actions (14 minutes) (icon – stack of papers)</a:t>
            </a:r>
          </a:p>
          <a:p>
            <a:pPr eaLnBrk="1" hangingPunct="1">
              <a:spcBef>
                <a:spcPct val="0"/>
              </a:spcBef>
              <a:buFontTx/>
              <a:buChar char="•"/>
            </a:pPr>
            <a:r>
              <a:rPr lang="en-US" b="0" baseline="0" dirty="0"/>
              <a:t> Manager Compliance Responsibilities under the CIA </a:t>
            </a:r>
            <a:r>
              <a:rPr lang="en-US" b="0" dirty="0"/>
              <a:t>(10 minutes) (icon – Outline of a person</a:t>
            </a:r>
            <a:r>
              <a:rPr lang="en-US" b="0" baseline="0" dirty="0"/>
              <a:t> with many people behind him</a:t>
            </a:r>
            <a:r>
              <a:rPr lang="en-US" b="0" dirty="0"/>
              <a:t>)</a:t>
            </a:r>
          </a:p>
          <a:p>
            <a:pPr eaLnBrk="1" hangingPunct="1">
              <a:spcBef>
                <a:spcPct val="0"/>
              </a:spcBef>
              <a:buFontTx/>
              <a:buChar char="•"/>
            </a:pPr>
            <a:r>
              <a:rPr lang="en-US" b="0" baseline="0" dirty="0"/>
              <a:t> </a:t>
            </a:r>
            <a:r>
              <a:rPr lang="en-US" b="0" dirty="0"/>
              <a:t>Course Summary (2 minute) (icon – checkmark)</a:t>
            </a:r>
            <a:endParaRPr lang="en-US" dirty="0"/>
          </a:p>
          <a:p>
            <a:pPr eaLnBrk="1" hangingPunct="1">
              <a:spcBef>
                <a:spcPct val="0"/>
              </a:spcBef>
              <a:buFontTx/>
              <a:buNone/>
            </a:pPr>
            <a:endParaRPr lang="en-US" dirty="0"/>
          </a:p>
          <a:p>
            <a:pPr eaLnBrk="1" hangingPunct="1">
              <a:spcBef>
                <a:spcPct val="0"/>
              </a:spcBef>
            </a:pPr>
            <a:r>
              <a:rPr lang="en-US" dirty="0"/>
              <a:t>Programming Notes: </a:t>
            </a:r>
            <a:r>
              <a:rPr lang="en-US" b="0" dirty="0"/>
              <a:t>Title</a:t>
            </a:r>
            <a:r>
              <a:rPr lang="en-US" b="0" baseline="0" dirty="0"/>
              <a:t> of this page in the Menu is “Module Introduction”</a:t>
            </a:r>
            <a:endParaRPr lang="en-US" b="0"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p:txBody>
      </p:sp>
      <p:sp>
        <p:nvSpPr>
          <p:cNvPr id="7987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93755FA-71F3-40ED-A088-DE7B9A6C1944}" type="slidenum">
              <a:rPr lang="en-US" smtClean="0">
                <a:solidFill>
                  <a:prstClr val="black"/>
                </a:solidFill>
              </a:rPr>
              <a:pPr fontAlgn="base">
                <a:spcBef>
                  <a:spcPct val="0"/>
                </a:spcBef>
                <a:spcAft>
                  <a:spcPct val="0"/>
                </a:spcAft>
                <a:defRPr/>
              </a:pPr>
              <a:t>15</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dirty="0"/>
              <a:t>Page ID: </a:t>
            </a:r>
            <a:r>
              <a:rPr lang="en-US" b="0" dirty="0"/>
              <a:t>6150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a:t>
            </a:r>
            <a:r>
              <a:rPr lang="en-US" sz="1200" b="0" dirty="0"/>
              <a:t>Though </a:t>
            </a:r>
            <a:r>
              <a:rPr lang="en-US" sz="1200" b="0" kern="1200" dirty="0">
                <a:ea typeface="+mn-ea"/>
                <a:cs typeface="+mn-cs"/>
              </a:rPr>
              <a:t>we conduct rigorous monitoring activities to ensure that our policies and procedures are being followed,</a:t>
            </a:r>
            <a:r>
              <a:rPr lang="en-US" sz="1200" b="0" kern="1200" baseline="0" dirty="0">
                <a:ea typeface="+mn-ea"/>
                <a:cs typeface="+mn-cs"/>
              </a:rPr>
              <a:t> </a:t>
            </a:r>
            <a:r>
              <a:rPr lang="en-US" sz="1200" b="0" i="0" kern="1200" baseline="0" dirty="0">
                <a:ea typeface="+mn-ea"/>
                <a:cs typeface="+mn-cs"/>
              </a:rPr>
              <a:t>u</a:t>
            </a:r>
            <a:r>
              <a:rPr lang="en-US" sz="1200" b="0" i="0" baseline="0" dirty="0"/>
              <a:t>nder the CIA, we are also required to c</a:t>
            </a:r>
            <a:r>
              <a:rPr lang="en-US" sz="1200" b="0" baseline="0" dirty="0"/>
              <a:t>oordinate with an IRO to ensure they have the materials, documentation, and access to appropriate business owners to ensure they can conduct their independent process and transactional reviews in a timely manner</a:t>
            </a:r>
            <a:r>
              <a:rPr lang="en-US" sz="1200" b="0" dirty="0">
                <a:cs typeface="Arial" charset="0"/>
              </a:rPr>
              <a:t>.</a:t>
            </a:r>
            <a:r>
              <a:rPr lang="en-US" sz="1200" b="0" kern="1200" baseline="0" dirty="0">
                <a:solidFill>
                  <a:schemeClr val="tx1"/>
                </a:solidFill>
                <a:latin typeface="+mn-lt"/>
                <a:ea typeface="+mn-ea"/>
                <a:cs typeface="+mn-cs"/>
              </a:rPr>
              <a:t>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iStock_000003309389Small</a:t>
            </a:r>
          </a:p>
          <a:p>
            <a:pPr eaLnBrk="1" hangingPunct="1">
              <a:spcBef>
                <a:spcPct val="0"/>
              </a:spcBef>
            </a:pPr>
            <a:endParaRPr lang="en-US" dirty="0"/>
          </a:p>
          <a:p>
            <a:pPr eaLnBrk="1" hangingPunct="1">
              <a:spcBef>
                <a:spcPct val="0"/>
              </a:spcBef>
            </a:pPr>
            <a:r>
              <a:rPr lang="en-US" dirty="0"/>
              <a:t>Programming Notes: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IRO Responsibilities: An IRO is </a:t>
            </a:r>
            <a:r>
              <a:rPr lang="en-US" sz="1200" b="0" kern="1200" baseline="0" dirty="0">
                <a:solidFill>
                  <a:schemeClr val="tx1"/>
                </a:solidFill>
                <a:latin typeface="+mn-lt"/>
                <a:ea typeface="+mn-ea"/>
                <a:cs typeface="+mn-cs"/>
              </a:rPr>
              <a:t>an accounting, auditing, or consulting firm which </a:t>
            </a:r>
            <a:r>
              <a:rPr lang="en-US" sz="1200" b="0" dirty="0"/>
              <a:t>serves an</a:t>
            </a:r>
            <a:r>
              <a:rPr lang="en-US" sz="1200" b="0" baseline="0" dirty="0"/>
              <a:t> </a:t>
            </a:r>
            <a:r>
              <a:rPr lang="en-US" sz="1200" b="0" dirty="0"/>
              <a:t>independent audit-like function on behalf of the Office of Inspector General</a:t>
            </a:r>
            <a:r>
              <a:rPr lang="en-US" sz="1200" b="0" kern="1200" baseline="0" dirty="0">
                <a:solidFill>
                  <a:schemeClr val="tx1"/>
                </a:solidFill>
                <a:latin typeface="+mn-lt"/>
                <a:ea typeface="+mn-ea"/>
                <a:cs typeface="+mn-cs"/>
              </a:rPr>
              <a:t>. The retention of an IRO is required by the CIA. The a</a:t>
            </a:r>
            <a:r>
              <a:rPr lang="en-US" sz="1200" b="0" dirty="0"/>
              <a:t>nnual process will begin about 6 months after the CIA effective date.</a:t>
            </a:r>
            <a:r>
              <a:rPr lang="en-US" sz="1200" b="0" baseline="0" dirty="0"/>
              <a:t> </a:t>
            </a:r>
            <a:r>
              <a:rPr lang="en-US" sz="1200" b="0" dirty="0"/>
              <a:t>Potential areas of review will vary and some companies may have “unique” requirements based upon the issues from the investigation.</a:t>
            </a:r>
            <a:r>
              <a:rPr lang="en-US" sz="1200" b="0" baseline="0" dirty="0"/>
              <a:t> The </a:t>
            </a:r>
            <a:r>
              <a:rPr lang="en-US" sz="1200" b="0" dirty="0"/>
              <a:t>IRO may also select up to 3 additional areas to review at their discretion.</a:t>
            </a:r>
          </a:p>
          <a:p>
            <a:pPr marL="0" marR="0" indent="0" algn="l" defTabSz="914400" rtl="0" eaLnBrk="1" fontAlgn="auto" latinLnBrk="0" hangingPunct="1">
              <a:lnSpc>
                <a:spcPct val="100000"/>
              </a:lnSpc>
              <a:spcBef>
                <a:spcPct val="0"/>
              </a:spcBef>
              <a:spcAft>
                <a:spcPts val="0"/>
              </a:spcAft>
              <a:buClrTx/>
              <a:buSzTx/>
              <a:buFontTx/>
              <a:buNone/>
              <a:tabLst/>
              <a:defRPr/>
            </a:pPr>
            <a:endParaRPr lang="en-US" b="0" dirty="0"/>
          </a:p>
          <a:p>
            <a:r>
              <a:rPr lang="en-US" b="0" dirty="0"/>
              <a:t>Types of IRO Reviews</a:t>
            </a:r>
          </a:p>
          <a:p>
            <a:pPr lvl="0">
              <a:buFont typeface="Arial" pitchFamily="34" charset="0"/>
              <a:buChar char="•"/>
            </a:pPr>
            <a:r>
              <a:rPr lang="en-US" b="0" dirty="0"/>
              <a:t> Process Reviews:</a:t>
            </a:r>
            <a:r>
              <a:rPr lang="en-US" b="0" baseline="0" dirty="0"/>
              <a:t> </a:t>
            </a:r>
            <a:r>
              <a:rPr lang="en-US" sz="1200" b="0" dirty="0"/>
              <a:t>As the first step, the</a:t>
            </a:r>
            <a:r>
              <a:rPr lang="en-US" sz="1200" b="0" baseline="0" dirty="0"/>
              <a:t> IRO conducts interviews with the business owners, reviews </a:t>
            </a:r>
            <a:r>
              <a:rPr lang="en-US" sz="1200" b="0" dirty="0"/>
              <a:t>any related Policies and</a:t>
            </a:r>
            <a:r>
              <a:rPr lang="en-US" sz="1200" b="0" baseline="0" dirty="0"/>
              <a:t> </a:t>
            </a:r>
            <a:r>
              <a:rPr lang="en-US" sz="1200" b="0" dirty="0"/>
              <a:t>SOPs, and any related IT systems.</a:t>
            </a:r>
            <a:r>
              <a:rPr lang="en-US" sz="1200" b="0" baseline="0" dirty="0"/>
              <a:t> </a:t>
            </a:r>
            <a:r>
              <a:rPr lang="en-US" sz="1200" b="0" dirty="0"/>
              <a:t>If there no changes to any Shire processes, this review will occur in Year 2 and Year 5.</a:t>
            </a:r>
            <a:r>
              <a:rPr lang="en-US" sz="1200" b="0" baseline="0" dirty="0"/>
              <a:t> If there are changes, it will occur annually. </a:t>
            </a:r>
          </a:p>
          <a:p>
            <a:pPr lvl="0">
              <a:buFont typeface="Arial" pitchFamily="34" charset="0"/>
              <a:buChar char="•"/>
            </a:pPr>
            <a:r>
              <a:rPr lang="en-US" sz="1200" b="0" baseline="0" dirty="0"/>
              <a:t>Transactional Reviews: </a:t>
            </a:r>
            <a:r>
              <a:rPr lang="en-US" sz="1200" b="0" dirty="0"/>
              <a:t>Certain areas will have transactional reviews conducted annually.</a:t>
            </a:r>
            <a:r>
              <a:rPr lang="en-US" sz="1200" b="0" baseline="0" dirty="0"/>
              <a:t> To complete the review, the </a:t>
            </a:r>
            <a:r>
              <a:rPr lang="en-US" sz="1200" b="0" dirty="0"/>
              <a:t>IRO picks a random sample of “auditable” transactions (any occurring after the CIA effective date) and</a:t>
            </a:r>
            <a:r>
              <a:rPr lang="en-US" sz="1200" b="0" baseline="0" dirty="0"/>
              <a:t> </a:t>
            </a:r>
            <a:r>
              <a:rPr lang="en-US" sz="1200" b="0" dirty="0"/>
              <a:t>tests them against the Process Review documents</a:t>
            </a:r>
            <a:r>
              <a:rPr lang="en-US" sz="1200" b="0" baseline="0" dirty="0"/>
              <a:t> </a:t>
            </a:r>
            <a:r>
              <a:rPr lang="en-US" sz="1200" b="0" dirty="0"/>
              <a:t>to ensure the process is being followed.</a:t>
            </a:r>
            <a:r>
              <a:rPr lang="en-US" sz="1200" b="0" baseline="0" dirty="0"/>
              <a:t> The </a:t>
            </a:r>
            <a:r>
              <a:rPr lang="en-US" sz="1200" b="0" dirty="0"/>
              <a:t>IRO will compile a report which is submitted to OIG. Shire then needs to address any findings.</a:t>
            </a:r>
            <a:r>
              <a:rPr lang="en-US" sz="1200" b="0" baseline="0" dirty="0"/>
              <a:t> </a:t>
            </a:r>
            <a:r>
              <a:rPr lang="en-US" sz="1200" b="0" dirty="0"/>
              <a:t>Our goal is to minimize the findings.</a:t>
            </a:r>
            <a:endParaRPr lang="en-US" b="0" dirty="0"/>
          </a:p>
          <a:p>
            <a:endParaRPr lang="en-US" b="0" dirty="0"/>
          </a:p>
          <a:p>
            <a:pPr lvl="0"/>
            <a:r>
              <a:rPr lang="en-US" b="0" dirty="0"/>
              <a:t>Compliance Department Responsibilities: The Compliance Department is responsible for </a:t>
            </a:r>
            <a:r>
              <a:rPr lang="en-US" sz="1200" b="0" kern="1200" baseline="0" dirty="0">
                <a:solidFill>
                  <a:schemeClr val="tx1"/>
                </a:solidFill>
                <a:latin typeface="+mn-lt"/>
                <a:ea typeface="+mn-ea"/>
                <a:cs typeface="+mn-cs"/>
              </a:rPr>
              <a:t>overall management of the IRO, coordinating IRO planning and scheduling, and facilitating the workflow and approve materials for submission to IRO.</a:t>
            </a:r>
            <a:endParaRPr lang="en-US" b="0" dirty="0"/>
          </a:p>
          <a:p>
            <a:pPr marL="0" marR="0" indent="0" algn="l" defTabSz="914400" rtl="0" eaLnBrk="1" fontAlgn="auto" latinLnBrk="0" hangingPunct="1">
              <a:lnSpc>
                <a:spcPct val="100000"/>
              </a:lnSpc>
              <a:spcBef>
                <a:spcPct val="0"/>
              </a:spcBef>
              <a:spcAft>
                <a:spcPts val="0"/>
              </a:spcAft>
              <a:buClrTx/>
              <a:buSzTx/>
              <a:buFontTx/>
              <a:buNone/>
              <a:tabLst/>
              <a:defRPr/>
            </a:pPr>
            <a:endParaRPr lang="en-US" b="0" dirty="0"/>
          </a:p>
          <a:p>
            <a:pPr lvl="0"/>
            <a:r>
              <a:rPr lang="en-US" b="0" dirty="0"/>
              <a:t>Business Responsibilities: The business</a:t>
            </a:r>
            <a:r>
              <a:rPr lang="en-US" b="0" baseline="0" dirty="0"/>
              <a:t> responsibilities are to </a:t>
            </a:r>
            <a:r>
              <a:rPr lang="en-US" sz="1200" b="0" kern="1200" baseline="0" dirty="0">
                <a:solidFill>
                  <a:schemeClr val="tx1"/>
                </a:solidFill>
                <a:latin typeface="+mn-lt"/>
                <a:ea typeface="+mn-ea"/>
                <a:cs typeface="+mn-cs"/>
              </a:rPr>
              <a:t>provide documentation, including SOPs and transactional data, as required in a timely manner, and participating in IRO interviews as subject matter experts when appropriate.</a:t>
            </a:r>
            <a:endParaRPr lang="en-US" b="0" dirty="0"/>
          </a:p>
          <a:p>
            <a:pPr marL="0" marR="0" indent="0" algn="l" defTabSz="914400" rtl="0" eaLnBrk="1" fontAlgn="auto" latinLnBrk="0" hangingPunct="1">
              <a:lnSpc>
                <a:spcPct val="100000"/>
              </a:lnSpc>
              <a:spcBef>
                <a:spcPct val="0"/>
              </a:spcBef>
              <a:spcAft>
                <a:spcPts val="0"/>
              </a:spcAft>
              <a:buClrTx/>
              <a:buSzTx/>
              <a:buFontTx/>
              <a:buNone/>
              <a:tabLst/>
              <a:defRPr/>
            </a:pPr>
            <a:endParaRPr lang="en-US" b="0" dirty="0"/>
          </a:p>
          <a:p>
            <a:pPr marL="0" marR="0" indent="0" algn="l" defTabSz="914400" rtl="0" eaLnBrk="1" fontAlgn="auto" latinLnBrk="0" hangingPunct="1">
              <a:lnSpc>
                <a:spcPct val="100000"/>
              </a:lnSpc>
              <a:spcBef>
                <a:spcPct val="0"/>
              </a:spcBef>
              <a:spcAft>
                <a:spcPts val="0"/>
              </a:spcAft>
              <a:buClrTx/>
              <a:buSzTx/>
              <a:buFontTx/>
              <a:buNone/>
              <a:tabLst/>
              <a:defRPr/>
            </a:pPr>
            <a:endParaRPr lang="en-US" b="0" dirty="0"/>
          </a:p>
          <a:p>
            <a:pPr eaLnBrk="1" hangingPunct="1">
              <a:spcBef>
                <a:spcPct val="0"/>
              </a:spcBef>
            </a:pPr>
            <a:endParaRPr lang="en-US" dirty="0"/>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eaLnBrk="1" hangingPunct="1">
              <a:spcBef>
                <a:spcPct val="0"/>
              </a:spcBef>
            </a:pPr>
            <a:r>
              <a:rPr lang="en-US" dirty="0"/>
              <a:t>Page ID: </a:t>
            </a:r>
            <a:r>
              <a:rPr lang="en-US" b="0" dirty="0"/>
              <a:t>6160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Under the CIA, all interactions between Shire personnel and customers and consumers are subject to monitoring. Specifically, appropriately trained personnel who are independent from the monitored functional area, will conduct full day ride-</a:t>
            </a:r>
            <a:r>
              <a:rPr lang="en-US" sz="1200" b="0" kern="1200" baseline="0" dirty="0" err="1">
                <a:solidFill>
                  <a:schemeClr val="tx1"/>
                </a:solidFill>
                <a:latin typeface="+mn-lt"/>
                <a:ea typeface="+mn-ea"/>
                <a:cs typeface="+mn-cs"/>
              </a:rPr>
              <a:t>alongs</a:t>
            </a:r>
            <a:r>
              <a:rPr lang="en-US" sz="1200" b="0" kern="1200" baseline="0" dirty="0">
                <a:solidFill>
                  <a:schemeClr val="tx1"/>
                </a:solidFill>
                <a:latin typeface="+mn-lt"/>
                <a:ea typeface="+mn-ea"/>
                <a:cs typeface="+mn-cs"/>
              </a:rPr>
              <a:t> with sales representatives to assess whether the messages delivered and materials distributed to HCPs during sales calls are consistent with applicable legal and regulatory requirements and Shire policies and procedures.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Selection and Scheduling: 86480754, Criteria: iStock_000004839052XSmall, Reporting and</a:t>
            </a:r>
            <a:r>
              <a:rPr lang="en-US" b="0" baseline="0" dirty="0"/>
              <a:t> Follow-Up: 140385515</a:t>
            </a:r>
            <a:endParaRPr lang="en-US" b="0" dirty="0"/>
          </a:p>
          <a:p>
            <a:pPr eaLnBrk="1" hangingPunct="1">
              <a:spcBef>
                <a:spcPct val="0"/>
              </a:spcBef>
            </a:pPr>
            <a:endParaRPr lang="en-US" dirty="0"/>
          </a:p>
          <a:p>
            <a:pPr eaLnBrk="1" hangingPunct="1">
              <a:spcBef>
                <a:spcPct val="0"/>
              </a:spcBef>
            </a:pPr>
            <a:r>
              <a:rPr lang="en-US" dirty="0"/>
              <a:t>Programming Notes:</a:t>
            </a:r>
          </a:p>
          <a:p>
            <a:pPr eaLnBrk="1" hangingPunct="1">
              <a:spcBef>
                <a:spcPct val="0"/>
              </a:spcBef>
            </a:pPr>
            <a:r>
              <a:rPr lang="en-US" b="0" dirty="0"/>
              <a:t>Selection and Scheduling: </a:t>
            </a:r>
            <a:r>
              <a:rPr lang="en-US" sz="1200" b="0" kern="1200" baseline="0" dirty="0">
                <a:solidFill>
                  <a:schemeClr val="tx1"/>
                </a:solidFill>
                <a:latin typeface="+mn-lt"/>
                <a:ea typeface="+mn-ea"/>
                <a:cs typeface="+mn-cs"/>
              </a:rPr>
              <a:t>Sales representatives shall be selected for field visits based on a sampling approach using the following variables: Business Unit (BU), Sales Role and Geographic Region. Sales representatives will also be selected for field visits based on data acquired from various channels related to compliance. In these situations, the purpose of the selection is to acquire more information regarding a potential compliance concern. The nature of the assignment may not be disclosed to the sales representative or his/her manager if it is determined disclosure may adversely impact the monitoring activities. Once selected, the appropriate Regional Director (RD) will be contacted three weeks in advance of scheduling a field visit to ensure the sales representative is available. Once the assessment date is confirmed with the RD, the sales representative is contacted to discuss logistics and address any questions or concerns the representative may have.</a:t>
            </a:r>
          </a:p>
          <a:p>
            <a:endParaRPr lang="en-US" sz="1200" b="0" kern="1200" baseline="0" dirty="0">
              <a:solidFill>
                <a:schemeClr val="tx1"/>
              </a:solidFill>
              <a:latin typeface="+mn-lt"/>
              <a:ea typeface="+mn-ea"/>
              <a:cs typeface="+mn-cs"/>
            </a:endParaRPr>
          </a:p>
          <a:p>
            <a:r>
              <a:rPr lang="en-US" sz="1200" b="0" kern="1200" baseline="0" dirty="0">
                <a:solidFill>
                  <a:schemeClr val="tx1"/>
                </a:solidFill>
                <a:latin typeface="+mn-lt"/>
                <a:ea typeface="+mn-ea"/>
                <a:cs typeface="+mn-cs"/>
              </a:rPr>
              <a:t>Criteria: Assessment criteria is based on applicable laws, regulations, and Shire policies and procedures. Monitors will use a standardized monitoring report to document each field assessment. At a minimum, the following activities will be observed and recorded:</a:t>
            </a:r>
            <a:endParaRPr lang="en-US" sz="1200" b="1" kern="1200" baseline="0" dirty="0">
              <a:solidFill>
                <a:schemeClr val="tx1"/>
              </a:solidFill>
              <a:latin typeface="+mn-lt"/>
              <a:ea typeface="+mn-ea"/>
              <a:cs typeface="+mn-cs"/>
            </a:endParaRPr>
          </a:p>
          <a:p>
            <a:pPr lvl="0">
              <a:buFont typeface="Arial" pitchFamily="34" charset="0"/>
              <a:buNone/>
            </a:pPr>
            <a:r>
              <a:rPr lang="en-US" sz="1200" b="0" kern="1200" baseline="0" dirty="0">
                <a:solidFill>
                  <a:schemeClr val="tx1"/>
                </a:solidFill>
                <a:latin typeface="+mn-lt"/>
                <a:ea typeface="+mn-ea"/>
                <a:cs typeface="+mn-cs"/>
              </a:rPr>
              <a:t>Promotional activities</a:t>
            </a:r>
          </a:p>
          <a:p>
            <a:pPr lvl="0">
              <a:buFont typeface="Arial" pitchFamily="34" charset="0"/>
              <a:buChar char="•"/>
            </a:pPr>
            <a:r>
              <a:rPr lang="en-US" sz="1200" b="0" kern="1200" dirty="0">
                <a:solidFill>
                  <a:schemeClr val="tx1"/>
                </a:solidFill>
                <a:latin typeface="+mn-lt"/>
                <a:ea typeface="+mn-ea"/>
                <a:cs typeface="+mn-cs"/>
              </a:rPr>
              <a:t>Use of MLR-approved messages and materials</a:t>
            </a:r>
          </a:p>
          <a:p>
            <a:pPr lvl="0">
              <a:buFont typeface="Arial" pitchFamily="34" charset="0"/>
              <a:buChar char="•"/>
            </a:pPr>
            <a:r>
              <a:rPr lang="en-US" sz="1200" b="0" kern="1200" dirty="0">
                <a:solidFill>
                  <a:schemeClr val="tx1"/>
                </a:solidFill>
                <a:latin typeface="+mn-lt"/>
                <a:ea typeface="+mn-ea"/>
                <a:cs typeface="+mn-cs"/>
              </a:rPr>
              <a:t>Fair/Balanced delivery of promotional messages</a:t>
            </a:r>
          </a:p>
          <a:p>
            <a:pPr lvl="0">
              <a:buFont typeface="Arial" pitchFamily="34" charset="0"/>
              <a:buChar char="•"/>
            </a:pPr>
            <a:r>
              <a:rPr lang="en-US" sz="1200" b="0" kern="1200" dirty="0">
                <a:solidFill>
                  <a:schemeClr val="tx1"/>
                </a:solidFill>
                <a:latin typeface="+mn-lt"/>
                <a:ea typeface="+mn-ea"/>
                <a:cs typeface="+mn-cs"/>
              </a:rPr>
              <a:t>Proper handling of off-label inquiries</a:t>
            </a:r>
          </a:p>
          <a:p>
            <a:pPr lvl="0">
              <a:buFont typeface="Arial" pitchFamily="34" charset="0"/>
              <a:buChar char="•"/>
            </a:pPr>
            <a:r>
              <a:rPr lang="en-US" sz="1200" b="0" kern="1200" dirty="0">
                <a:solidFill>
                  <a:schemeClr val="tx1"/>
                </a:solidFill>
                <a:latin typeface="+mn-lt"/>
                <a:ea typeface="+mn-ea"/>
                <a:cs typeface="+mn-cs"/>
              </a:rPr>
              <a:t>Use of appropriate prompts or conversation starters</a:t>
            </a:r>
          </a:p>
          <a:p>
            <a:r>
              <a:rPr lang="en-US" sz="1200" b="1" kern="1200" baseline="0" dirty="0">
                <a:solidFill>
                  <a:schemeClr val="tx1"/>
                </a:solidFill>
                <a:latin typeface="+mn-lt"/>
                <a:ea typeface="+mn-ea"/>
                <a:cs typeface="+mn-cs"/>
              </a:rPr>
              <a:t> </a:t>
            </a:r>
          </a:p>
          <a:p>
            <a:pPr lvl="0">
              <a:buFont typeface="Arial" pitchFamily="34" charset="0"/>
              <a:buNone/>
            </a:pPr>
            <a:r>
              <a:rPr lang="en-US" sz="1200" b="0" kern="1200" baseline="0" dirty="0">
                <a:solidFill>
                  <a:schemeClr val="tx1"/>
                </a:solidFill>
                <a:latin typeface="+mn-lt"/>
                <a:ea typeface="+mn-ea"/>
                <a:cs typeface="+mn-cs"/>
              </a:rPr>
              <a:t>Compliance and ethics activities</a:t>
            </a:r>
          </a:p>
          <a:p>
            <a:pPr lvl="0">
              <a:buFont typeface="Arial" pitchFamily="34" charset="0"/>
              <a:buChar char="•"/>
            </a:pPr>
            <a:r>
              <a:rPr lang="en-US" sz="1200" b="0" kern="1200" dirty="0">
                <a:solidFill>
                  <a:schemeClr val="tx1"/>
                </a:solidFill>
                <a:latin typeface="+mn-lt"/>
                <a:ea typeface="+mn-ea"/>
                <a:cs typeface="+mn-cs"/>
              </a:rPr>
              <a:t>Proper use of product samples</a:t>
            </a:r>
          </a:p>
          <a:p>
            <a:pPr lvl="0">
              <a:buFont typeface="Arial" pitchFamily="34" charset="0"/>
              <a:buChar char="•"/>
            </a:pPr>
            <a:r>
              <a:rPr lang="en-US" sz="1200" b="0" kern="1200" dirty="0">
                <a:solidFill>
                  <a:schemeClr val="tx1"/>
                </a:solidFill>
                <a:latin typeface="+mn-lt"/>
                <a:ea typeface="+mn-ea"/>
                <a:cs typeface="+mn-cs"/>
              </a:rPr>
              <a:t>Adverse Event Reporting</a:t>
            </a:r>
          </a:p>
          <a:p>
            <a:pPr lvl="0">
              <a:buFont typeface="Arial" pitchFamily="34" charset="0"/>
              <a:buChar char="•"/>
            </a:pPr>
            <a:r>
              <a:rPr lang="en-US" sz="1200" b="0" kern="1200" dirty="0">
                <a:solidFill>
                  <a:schemeClr val="tx1"/>
                </a:solidFill>
                <a:latin typeface="+mn-lt"/>
                <a:ea typeface="+mn-ea"/>
                <a:cs typeface="+mn-cs"/>
              </a:rPr>
              <a:t>Transparency reporting for in-office meals </a:t>
            </a:r>
          </a:p>
          <a:p>
            <a:endParaRPr lang="en-US" sz="1200" b="1" kern="1200" baseline="0" dirty="0">
              <a:solidFill>
                <a:schemeClr val="tx1"/>
              </a:solidFill>
              <a:latin typeface="+mn-lt"/>
              <a:ea typeface="+mn-ea"/>
              <a:cs typeface="+mn-cs"/>
            </a:endParaRPr>
          </a:p>
          <a:p>
            <a:r>
              <a:rPr lang="en-US" sz="1200" b="0" kern="1200" baseline="0" dirty="0">
                <a:solidFill>
                  <a:schemeClr val="tx1"/>
                </a:solidFill>
                <a:latin typeface="+mn-lt"/>
                <a:ea typeface="+mn-ea"/>
                <a:cs typeface="+mn-cs"/>
              </a:rPr>
              <a:t>Reporting and Follow up: In the absence of any Legal document hold mandates, field assessment reports will be retained for seven (7) years. The feedback recorded on the monitoring report will be provided to the sales representative during the field assessment and an assessment summary will be provided to the representative at the conclusion of the assessment activities.  Additionally, the representative’s Regional Director will be contacted to review the assessment findings. The data from the Sales Call Assessment monitoring reports will be aggregated to identify overall compliance trends across activities and to determine potential training opportunities. Compliance trends detected from the analysis of aggregate data will be used to support future data-supported monitoring selections. </a:t>
            </a:r>
            <a:endParaRPr lang="en-US" sz="1200" b="1" kern="1200" baseline="0" dirty="0">
              <a:solidFill>
                <a:schemeClr val="tx1"/>
              </a:solidFill>
              <a:latin typeface="+mn-lt"/>
              <a:ea typeface="+mn-ea"/>
              <a:cs typeface="+mn-cs"/>
            </a:endParaRP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6170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a:t>
            </a:r>
            <a:endParaRPr lang="en-US" b="0" dirty="0"/>
          </a:p>
          <a:p>
            <a:pPr eaLnBrk="1" hangingPunct="1">
              <a:spcBef>
                <a:spcPct val="0"/>
              </a:spcBef>
            </a:pPr>
            <a:endParaRPr lang="en-US" dirty="0"/>
          </a:p>
          <a:p>
            <a:pPr eaLnBrk="1" hangingPunct="1">
              <a:spcBef>
                <a:spcPct val="0"/>
              </a:spcBef>
            </a:pPr>
            <a:r>
              <a:rPr lang="en-US" dirty="0"/>
              <a:t>Programming Notes:</a:t>
            </a:r>
          </a:p>
        </p:txBody>
      </p:sp>
      <p:sp>
        <p:nvSpPr>
          <p:cNvPr id="4" name="Slide Number Placeholder 3"/>
          <p:cNvSpPr>
            <a:spLocks noGrp="1"/>
          </p:cNvSpPr>
          <p:nvPr>
            <p:ph type="sldNum" sz="quarter" idx="10"/>
          </p:nvPr>
        </p:nvSpPr>
        <p:spPr/>
        <p:txBody>
          <a:bodyPr/>
          <a:lstStyle/>
          <a:p>
            <a:fld id="{883A51CD-B248-451D-919F-6163F043BB4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6180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a:t>
            </a:r>
            <a:r>
              <a:rPr lang="en-US" sz="1200" b="0" dirty="0"/>
              <a:t>Let’s see what you have learned. Select the best response to the question and click submit.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a:t>
            </a:r>
          </a:p>
          <a:p>
            <a:pPr eaLnBrk="1" hangingPunct="1">
              <a:spcBef>
                <a:spcPct val="0"/>
              </a:spcBef>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Programming Notes: </a:t>
            </a:r>
            <a:r>
              <a:rPr lang="en-US" sz="1200" b="0" dirty="0"/>
              <a:t>Page title</a:t>
            </a:r>
            <a:r>
              <a:rPr lang="en-US" sz="1200" b="0" baseline="0" dirty="0"/>
              <a:t> should appear in Menu as “Knowledge Check: </a:t>
            </a:r>
            <a:r>
              <a:rPr lang="en-US" sz="1200" b="0" dirty="0">
                <a:cs typeface="Arial" charset="0"/>
              </a:rPr>
              <a:t>Monitoring Programs</a:t>
            </a:r>
            <a:r>
              <a:rPr lang="en-US" sz="1200" b="0" baseline="0" dirty="0"/>
              <a:t>”</a:t>
            </a:r>
            <a:endParaRPr lang="en-US" sz="1200" b="0" dirty="0"/>
          </a:p>
          <a:p>
            <a:pPr eaLnBrk="1" fontAlgn="auto" hangingPunct="1">
              <a:spcBef>
                <a:spcPts val="0"/>
              </a:spcBef>
              <a:spcAft>
                <a:spcPts val="0"/>
              </a:spcAf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Incorrect</a:t>
            </a:r>
            <a:r>
              <a:rPr lang="en-US" sz="1200" b="0" baseline="0" dirty="0"/>
              <a:t> answer:</a:t>
            </a:r>
            <a:endParaRPr lang="en-US" sz="1200" b="0" kern="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Feedback:  Incorrect. Click Reset to try again. </a:t>
            </a:r>
          </a:p>
          <a:p>
            <a:pPr eaLnBrk="1" fontAlgn="auto" hangingPunct="1">
              <a:spcBef>
                <a:spcPts val="0"/>
              </a:spcBef>
              <a:spcAft>
                <a:spcPts val="0"/>
              </a:spcAft>
              <a:defRPr/>
            </a:pPr>
            <a:endParaRPr lang="en-US" sz="1200" b="0" dirty="0"/>
          </a:p>
          <a:p>
            <a:pPr fontAlgn="auto">
              <a:spcBef>
                <a:spcPts val="0"/>
              </a:spcBef>
              <a:spcAft>
                <a:spcPts val="0"/>
              </a:spcAft>
              <a:defRPr/>
            </a:pPr>
            <a:r>
              <a:rPr lang="en-US" sz="1200" dirty="0"/>
              <a:t>Correct answer:</a:t>
            </a:r>
          </a:p>
          <a:p>
            <a:pPr fontAlgn="auto">
              <a:spcBef>
                <a:spcPts val="0"/>
              </a:spcBef>
              <a:spcAft>
                <a:spcPts val="0"/>
              </a:spcAft>
              <a:defRPr/>
            </a:pPr>
            <a:r>
              <a:rPr lang="en-US" sz="1200" dirty="0"/>
              <a:t>Feedback: Correct.. </a:t>
            </a:r>
            <a:r>
              <a:rPr lang="en-US" b="1" dirty="0"/>
              <a:t>Click the Next button to continue</a:t>
            </a:r>
            <a:r>
              <a:rPr lang="en-US" sz="1200" dirty="0"/>
              <a:t>.</a:t>
            </a:r>
          </a:p>
          <a:p>
            <a:pPr eaLnBrk="1" fontAlgn="auto" hangingPunct="1">
              <a:spcBef>
                <a:spcPts val="0"/>
              </a:spcBef>
              <a:spcAft>
                <a:spcPts val="0"/>
              </a:spcAft>
              <a:defRPr/>
            </a:pPr>
            <a:endParaRPr lang="en-US" sz="1200"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6000</a:t>
            </a:r>
          </a:p>
          <a:p>
            <a:pPr eaLnBrk="1" hangingPunct="1">
              <a:spcBef>
                <a:spcPct val="0"/>
              </a:spcBef>
            </a:pPr>
            <a:endParaRPr lang="en-US" dirty="0"/>
          </a:p>
          <a:p>
            <a:pPr eaLnBrk="1" hangingPunct="1">
              <a:spcBef>
                <a:spcPct val="0"/>
              </a:spcBef>
            </a:pPr>
            <a:r>
              <a:rPr lang="en-US" dirty="0"/>
              <a:t>Audio: </a:t>
            </a:r>
            <a:r>
              <a:rPr lang="en-US" b="0" dirty="0"/>
              <a:t>Music</a:t>
            </a:r>
          </a:p>
          <a:p>
            <a:pPr eaLnBrk="1" hangingPunct="1">
              <a:spcBef>
                <a:spcPct val="0"/>
              </a:spcBef>
            </a:pPr>
            <a:endParaRPr lang="en-US" dirty="0"/>
          </a:p>
          <a:p>
            <a:pPr eaLnBrk="1" hangingPunct="1">
              <a:spcBef>
                <a:spcPct val="0"/>
              </a:spcBef>
            </a:pPr>
            <a:r>
              <a:rPr lang="en-US" dirty="0"/>
              <a:t>Graphic Notes and Source File (if applicable):</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Programming Notes: </a:t>
            </a:r>
            <a:r>
              <a:rPr lang="en-US" b="0" dirty="0"/>
              <a:t>Notes</a:t>
            </a:r>
            <a:r>
              <a:rPr lang="en-US" b="0" baseline="0" dirty="0"/>
              <a:t> regarding audio is displayed when learner clicks the Next button on the course launch page. The sub-title for this course is: Managers and Supervisors</a:t>
            </a:r>
            <a:endParaRPr lang="en-US" b="0" dirty="0"/>
          </a:p>
          <a:p>
            <a:pPr eaLnBrk="1" hangingPunct="1">
              <a:spcBef>
                <a:spcPct val="0"/>
              </a:spcBef>
            </a:pPr>
            <a:endParaRPr lang="en-US" b="0" dirty="0"/>
          </a:p>
          <a:p>
            <a:pPr eaLnBrk="1" hangingPunct="1">
              <a:spcBef>
                <a:spcPct val="0"/>
              </a:spcBef>
            </a:pPr>
            <a:endParaRPr lang="en-US" dirty="0"/>
          </a:p>
          <a:p>
            <a:pPr eaLnBrk="1" hangingPunct="1">
              <a:spcBef>
                <a:spcPct val="0"/>
              </a:spcBef>
            </a:pPr>
            <a:endParaRPr lang="en-US" dirty="0"/>
          </a:p>
        </p:txBody>
      </p:sp>
      <p:sp>
        <p:nvSpPr>
          <p:cNvPr id="7475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6A36AE29-51B8-4567-872B-4FE0D4F10EFD}" type="slidenum">
              <a:rPr lang="en-US" smtClean="0">
                <a:solidFill>
                  <a:prstClr val="black"/>
                </a:solidFill>
              </a:rPr>
              <a:pPr fontAlgn="base">
                <a:spcBef>
                  <a:spcPct val="0"/>
                </a:spcBef>
                <a:spcAft>
                  <a:spcPct val="0"/>
                </a:spcAft>
                <a:defRPr/>
              </a:pPr>
              <a:t>2</a:t>
            </a:fld>
            <a:endParaRPr 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6190</a:t>
            </a:r>
          </a:p>
          <a:p>
            <a:pPr eaLnBrk="1" hangingPunct="1">
              <a:spcBef>
                <a:spcPct val="0"/>
              </a:spcBef>
            </a:pPr>
            <a:endParaRPr lang="en-US" dirty="0"/>
          </a:p>
          <a:p>
            <a:r>
              <a:rPr lang="en-US" dirty="0"/>
              <a:t>Audio: </a:t>
            </a:r>
            <a:r>
              <a:rPr lang="en-US" sz="1200" b="0" kern="1200" baseline="0" dirty="0">
                <a:solidFill>
                  <a:schemeClr val="tx1"/>
                </a:solidFill>
                <a:latin typeface="+mn-lt"/>
                <a:ea typeface="+mn-ea"/>
                <a:cs typeface="+mn-cs"/>
              </a:rPr>
              <a:t>The CIA requires that all new employees complete all required training within 30 days of their hire date at Shire and all additional required training annually thereafter for the duration of their employment. Managers need to make sure New Hires and transfers know the deadline and how important it is to not miss the deadline. Shire faces fines for each day that they are not in compliance with the training requirements.</a:t>
            </a:r>
            <a:endParaRPr lang="en-US" b="0" dirty="0"/>
          </a:p>
          <a:p>
            <a:pPr eaLnBrk="1" hangingPunct="1">
              <a:spcBef>
                <a:spcPct val="0"/>
              </a:spcBef>
            </a:pPr>
            <a:endParaRPr lang="en-US" dirty="0"/>
          </a:p>
          <a:p>
            <a:pPr eaLnBrk="1" hangingPunct="1">
              <a:spcBef>
                <a:spcPct val="0"/>
              </a:spcBef>
            </a:pPr>
            <a:r>
              <a:rPr lang="en-US" dirty="0"/>
              <a:t>Graphic Notes and Source File (if applicable): </a:t>
            </a:r>
            <a:r>
              <a:rPr lang="en-US" b="0" dirty="0"/>
              <a:t>iStock_000009910956Small</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Programming Notes: </a:t>
            </a:r>
            <a:r>
              <a:rPr lang="en-US" b="0" dirty="0"/>
              <a:t>None</a:t>
            </a:r>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spcBef>
                <a:spcPct val="0"/>
              </a:spcBef>
            </a:pPr>
            <a:r>
              <a:rPr lang="en-US" dirty="0"/>
              <a:t>Page ID: </a:t>
            </a:r>
            <a:r>
              <a:rPr lang="en-US" b="0" dirty="0"/>
              <a:t>6200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Management certification is one of the requirements of the CIA. Covered Persons must ensure that they and the individuals that report to them are in compliance. This assurance is documented through a series of CIA-required certifications, leading to a resolution from the Company Board.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Compliance Department:</a:t>
            </a:r>
            <a:r>
              <a:rPr lang="en-US" b="0" baseline="0" dirty="0"/>
              <a:t> iStock_000008336783Small, Manager: 80620996, </a:t>
            </a:r>
            <a:r>
              <a:rPr lang="en-US" b="0" dirty="0"/>
              <a:t>Data Champion: iStock_000008580905XSmall, Company Board: 99394575</a:t>
            </a:r>
          </a:p>
          <a:p>
            <a:pPr eaLnBrk="1" hangingPunct="1">
              <a:spcBef>
                <a:spcPct val="0"/>
              </a:spcBef>
            </a:pPr>
            <a:endParaRPr lang="en-US" dirty="0"/>
          </a:p>
          <a:p>
            <a:pPr eaLnBrk="1" hangingPunct="1">
              <a:spcBef>
                <a:spcPct val="0"/>
              </a:spcBef>
            </a:pPr>
            <a:r>
              <a:rPr lang="en-US" dirty="0"/>
              <a:t>Programming Notes:</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0" dirty="0"/>
              <a:t>Compliance Department Responsibilities: </a:t>
            </a:r>
            <a:r>
              <a:rPr lang="en-US" sz="1200" b="0" dirty="0"/>
              <a:t>Administer</a:t>
            </a:r>
            <a:r>
              <a:rPr lang="en-US" sz="1200" b="0" baseline="0" dirty="0"/>
              <a:t> Management Certifications to Senior Management as required.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b="0" dirty="0"/>
          </a:p>
          <a:p>
            <a:pPr>
              <a:buFont typeface="Arial" pitchFamily="34" charset="0"/>
              <a:buNone/>
            </a:pPr>
            <a:r>
              <a:rPr lang="en-US" b="0" dirty="0"/>
              <a:t>Manager Responsibilities: </a:t>
            </a:r>
            <a:r>
              <a:rPr lang="en-US" sz="1200" b="0" kern="1200" baseline="0" dirty="0">
                <a:solidFill>
                  <a:schemeClr val="tx1"/>
                </a:solidFill>
                <a:latin typeface="+mn-lt"/>
                <a:ea typeface="+mn-ea"/>
                <a:cs typeface="+mn-cs"/>
              </a:rPr>
              <a:t>Managers certify that their associates are in compliance with all US federal healthcare program requirements and FDA requirements, and the terms of our CIA. These certifications should be </a:t>
            </a:r>
            <a:r>
              <a:rPr lang="en-US" sz="1200" b="0" baseline="0" dirty="0"/>
              <a:t>in timely manner.</a:t>
            </a:r>
          </a:p>
          <a:p>
            <a:pPr>
              <a:buFont typeface="Arial" pitchFamily="34" charset="0"/>
              <a:buNone/>
            </a:pPr>
            <a:endParaRPr lang="en-US" b="0" dirty="0"/>
          </a:p>
          <a:p>
            <a:pPr lvl="0"/>
            <a:r>
              <a:rPr lang="en-US" b="0" dirty="0"/>
              <a:t>Data Champion</a:t>
            </a:r>
            <a:r>
              <a:rPr lang="en-US" b="0" baseline="0" dirty="0"/>
              <a:t> Responsibilities: </a:t>
            </a:r>
            <a:r>
              <a:rPr lang="en-US" b="0" dirty="0"/>
              <a:t> Each BU/Function Leader nominates a Shire employee to be a “Data Champion.” This is a 2 year commitment during which the Data Champion</a:t>
            </a:r>
            <a:r>
              <a:rPr lang="en-US" b="0" baseline="0" dirty="0"/>
              <a:t> </a:t>
            </a:r>
            <a:r>
              <a:rPr lang="en-US" b="0" dirty="0"/>
              <a:t>collaborates with colleagues to collect the required compliance data</a:t>
            </a:r>
            <a:r>
              <a:rPr lang="en-US" b="0" baseline="0" dirty="0"/>
              <a:t> </a:t>
            </a:r>
            <a:r>
              <a:rPr lang="en-US" b="0" dirty="0"/>
              <a:t>and updates the required data twice a month.</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b="0" dirty="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0" dirty="0"/>
              <a:t>Company Board Responsibilities: </a:t>
            </a:r>
            <a:r>
              <a:rPr lang="en-US" sz="1200" b="0" kern="1200" baseline="0" dirty="0">
                <a:solidFill>
                  <a:schemeClr val="tx1"/>
                </a:solidFill>
                <a:latin typeface="+mn-lt"/>
                <a:ea typeface="+mn-ea"/>
                <a:cs typeface="+mn-cs"/>
              </a:rPr>
              <a:t>The Company Board ensures, via a resolution, that Shire has an effective compliance program to meet US federal healthcare program requirements and FDA requirements, and the terms of our CIA.</a:t>
            </a: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6210</a:t>
            </a:r>
          </a:p>
          <a:p>
            <a:pPr eaLnBrk="1" hangingPunct="1">
              <a:spcBef>
                <a:spcPct val="0"/>
              </a:spcBef>
            </a:pPr>
            <a:endParaRPr lang="en-US" dirty="0"/>
          </a:p>
          <a:p>
            <a:pPr eaLnBrk="1" hangingPunct="1">
              <a:spcBef>
                <a:spcPct val="0"/>
              </a:spcBef>
            </a:pPr>
            <a:r>
              <a:rPr lang="en-US" dirty="0"/>
              <a:t>Audio:</a:t>
            </a:r>
            <a:r>
              <a:rPr lang="en-US" sz="1200" b="0" kern="1200" baseline="0" dirty="0">
                <a:solidFill>
                  <a:schemeClr val="tx1"/>
                </a:solidFill>
                <a:latin typeface="+mn-lt"/>
                <a:ea typeface="+mn-ea"/>
                <a:cs typeface="+mn-cs"/>
              </a:rPr>
              <a:t>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a:t>
            </a:r>
          </a:p>
          <a:p>
            <a:pPr eaLnBrk="1" hangingPunct="1">
              <a:spcBef>
                <a:spcPct val="0"/>
              </a:spcBef>
            </a:pPr>
            <a:endParaRPr lang="en-US" dirty="0"/>
          </a:p>
          <a:p>
            <a:pPr eaLnBrk="1" hangingPunct="1">
              <a:spcBef>
                <a:spcPct val="0"/>
              </a:spcBef>
            </a:pPr>
            <a:r>
              <a:rPr lang="en-US" dirty="0"/>
              <a:t>Programming Notes: </a:t>
            </a:r>
            <a:endParaRPr lang="en-US" b="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spcBef>
                <a:spcPct val="0"/>
              </a:spcBef>
            </a:pPr>
            <a:r>
              <a:rPr lang="en-US" dirty="0"/>
              <a:t>Page ID: </a:t>
            </a:r>
            <a:r>
              <a:rPr lang="en-US" b="0" dirty="0"/>
              <a:t>6220</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Audio:</a:t>
            </a:r>
            <a:r>
              <a:rPr lang="en-US" sz="1200" b="0" kern="1200" baseline="0" dirty="0">
                <a:solidFill>
                  <a:schemeClr val="tx1"/>
                </a:solidFill>
                <a:latin typeface="+mn-lt"/>
                <a:ea typeface="+mn-ea"/>
                <a:cs typeface="+mn-cs"/>
              </a:rPr>
              <a:t> </a:t>
            </a:r>
            <a:r>
              <a:rPr lang="en-US" sz="1200" b="0" dirty="0"/>
              <a:t>Let’s see what you have learned. Select the best response to the question and click Submit.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Standard graphic</a:t>
            </a:r>
          </a:p>
          <a:p>
            <a:pPr eaLnBrk="1" hangingPunct="1">
              <a:spcBef>
                <a:spcPct val="0"/>
              </a:spcBef>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Programming Notes: </a:t>
            </a:r>
            <a:r>
              <a:rPr lang="en-US" sz="1200" b="0" dirty="0"/>
              <a:t>Page title</a:t>
            </a:r>
            <a:r>
              <a:rPr lang="en-US" sz="1200" b="0" baseline="0" dirty="0"/>
              <a:t> should appear in Menu as “Knowledge Check: </a:t>
            </a:r>
            <a:r>
              <a:rPr lang="en-US" sz="1200" b="0" dirty="0">
                <a:cs typeface="Arial" charset="0"/>
              </a:rPr>
              <a:t>Certifications</a:t>
            </a:r>
            <a:r>
              <a:rPr lang="en-US" sz="1200" b="0" baseline="0" dirty="0"/>
              <a:t>”</a:t>
            </a:r>
            <a:endParaRPr lang="en-US" sz="1200" b="0" dirty="0"/>
          </a:p>
          <a:p>
            <a:pPr eaLnBrk="1" fontAlgn="auto" hangingPunct="1">
              <a:spcBef>
                <a:spcPts val="0"/>
              </a:spcBef>
              <a:spcAft>
                <a:spcPts val="0"/>
              </a:spcAft>
              <a:defRPr/>
            </a:pPr>
            <a:endParaRPr lang="en-US" sz="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Incorrect</a:t>
            </a:r>
            <a:r>
              <a:rPr lang="en-US" sz="1200" b="0" baseline="0" dirty="0"/>
              <a:t> answer: </a:t>
            </a:r>
            <a:r>
              <a:rPr lang="en-US" b="0" dirty="0"/>
              <a:t>The Data Champion in each BU certifies that their associates are in compliance with all requirements, and the terms of our CIA</a:t>
            </a:r>
            <a:endParaRPr lang="en-US" sz="1200" b="0" kern="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Feedback:  Incorrect. </a:t>
            </a:r>
            <a:r>
              <a:rPr lang="en-US" b="0" dirty="0"/>
              <a:t>Managers certify that their associates are in compliance with all US federal healthcare program and FDA requirements, and the terms of our CIA. </a:t>
            </a:r>
            <a:r>
              <a:rPr lang="en-US" sz="1200" b="0" dirty="0"/>
              <a:t>Click Reset to try again. </a:t>
            </a:r>
          </a:p>
          <a:p>
            <a:pPr eaLnBrk="1" fontAlgn="auto" hangingPunct="1">
              <a:spcBef>
                <a:spcPts val="0"/>
              </a:spcBef>
              <a:spcAft>
                <a:spcPts val="0"/>
              </a:spcAft>
              <a:defRPr/>
            </a:pPr>
            <a:endParaRPr lang="en-US" sz="1200" b="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Correct answer: </a:t>
            </a:r>
            <a:r>
              <a:rPr lang="en-US" dirty="0"/>
              <a:t>The responsibilities of the Data Champion include collecting all  required compliance data and updating the data twice a month in the system</a:t>
            </a:r>
            <a:endParaRPr lang="en-US" sz="1200" dirty="0"/>
          </a:p>
          <a:p>
            <a:pPr fontAlgn="auto">
              <a:spcBef>
                <a:spcPts val="0"/>
              </a:spcBef>
              <a:spcAft>
                <a:spcPts val="0"/>
              </a:spcAft>
              <a:defRPr/>
            </a:pPr>
            <a:r>
              <a:rPr lang="en-US" sz="1200" dirty="0"/>
              <a:t>Feedback: Correct. </a:t>
            </a:r>
            <a:r>
              <a:rPr lang="en-US" dirty="0"/>
              <a:t>Each BU/Function Leader nominates a Shire employee to be a “Data Champion” for two years. The Data Champion collaborates with colleagues to collect the required compliance data and updates the required data twice a month.</a:t>
            </a:r>
            <a:r>
              <a:rPr lang="en-US" sz="1200" baseline="0" dirty="0"/>
              <a:t> </a:t>
            </a:r>
            <a:r>
              <a:rPr lang="en-US" b="1" dirty="0"/>
              <a:t>Click the Next button to continue</a:t>
            </a:r>
            <a:r>
              <a:rPr lang="en-US" sz="1200" dirty="0"/>
              <a:t>.</a:t>
            </a:r>
          </a:p>
          <a:p>
            <a:pPr eaLnBrk="1" fontAlgn="auto" hangingPunct="1">
              <a:spcBef>
                <a:spcPts val="0"/>
              </a:spcBef>
              <a:spcAft>
                <a:spcPts val="0"/>
              </a:spcAft>
              <a:defRPr/>
            </a:pPr>
            <a:endParaRPr lang="en-US" sz="1200" b="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Incorrect</a:t>
            </a:r>
            <a:r>
              <a:rPr lang="en-US" sz="1200" b="0" baseline="0" dirty="0"/>
              <a:t> answer:</a:t>
            </a:r>
            <a:endParaRPr lang="en-US" sz="1200" b="0" kern="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Feedback:  Incorrect. Click Reset to try again. </a:t>
            </a:r>
          </a:p>
          <a:p>
            <a:pPr eaLnBrk="1" fontAlgn="auto" hangingPunct="1">
              <a:spcBef>
                <a:spcPts val="0"/>
              </a:spcBef>
              <a:spcAft>
                <a:spcPts val="0"/>
              </a:spcAft>
              <a:defRPr/>
            </a:pPr>
            <a:endParaRPr lang="en-US" sz="1200" b="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Incorrect</a:t>
            </a:r>
            <a:r>
              <a:rPr lang="en-US" sz="1200" b="0" baseline="0" dirty="0"/>
              <a:t> answer: </a:t>
            </a:r>
            <a:r>
              <a:rPr lang="en-US" b="0" dirty="0"/>
              <a:t>Our compliance is documented through a series of CIA-required certifications, leading to a resolution from the Compliance Department. </a:t>
            </a:r>
            <a:endParaRPr lang="en-US" sz="1200" b="0" kern="120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t>Feedback:  Incorrect. </a:t>
            </a:r>
            <a:r>
              <a:rPr lang="en-US" b="0" dirty="0"/>
              <a:t>Our compliance is documented through a series of CIA-required certifications, leading to a resolution from the </a:t>
            </a:r>
            <a:r>
              <a:rPr lang="en-US" b="0" u="sng" dirty="0"/>
              <a:t>Company Board</a:t>
            </a:r>
            <a:r>
              <a:rPr lang="en-US" b="0" dirty="0"/>
              <a:t>. </a:t>
            </a:r>
            <a:r>
              <a:rPr lang="en-US" sz="1200" b="0" dirty="0"/>
              <a:t>Click Reset to try again. </a:t>
            </a:r>
          </a:p>
          <a:p>
            <a:pPr eaLnBrk="1" fontAlgn="auto" hangingPunct="1">
              <a:spcBef>
                <a:spcPts val="0"/>
              </a:spcBef>
              <a:spcAft>
                <a:spcPts val="0"/>
              </a:spcAft>
              <a:defRPr/>
            </a:pPr>
            <a:endParaRPr lang="en-US" sz="1200"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p>
          <a:p>
            <a:pPr eaLnBrk="1" hangingPunct="1">
              <a:spcBef>
                <a:spcPct val="0"/>
              </a:spcBef>
            </a:pPr>
            <a:endParaRPr lang="en-US" b="0"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spcBef>
                <a:spcPct val="0"/>
              </a:spcBef>
            </a:pPr>
            <a:r>
              <a:rPr lang="en-US" dirty="0"/>
              <a:t>Page ID: </a:t>
            </a:r>
            <a:r>
              <a:rPr lang="en-US" b="0" dirty="0"/>
              <a:t>6230</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Audio:</a:t>
            </a:r>
            <a:r>
              <a:rPr lang="en-US" baseline="0" dirty="0"/>
              <a:t> </a:t>
            </a:r>
            <a:r>
              <a:rPr lang="en-US" b="0" baseline="0" dirty="0"/>
              <a:t>As mentioned earlier, o</a:t>
            </a:r>
            <a:r>
              <a:rPr lang="en-US" b="0" dirty="0"/>
              <a:t>ne of your responsibilities as a manager is to be a resource for employees who have questions about CIA. Here are some questions you may here and suggested responses. </a:t>
            </a:r>
          </a:p>
          <a:p>
            <a:pPr eaLnBrk="1" hangingPunct="1">
              <a:spcBef>
                <a:spcPct val="0"/>
              </a:spcBef>
            </a:pPr>
            <a:endParaRPr lang="en-US" dirty="0"/>
          </a:p>
          <a:p>
            <a:pPr eaLnBrk="1" hangingPunct="1">
              <a:spcBef>
                <a:spcPct val="0"/>
              </a:spcBef>
            </a:pPr>
            <a:r>
              <a:rPr lang="en-US" dirty="0"/>
              <a:t>Graphic Notes and Source File (if applicable): </a:t>
            </a:r>
            <a:r>
              <a:rPr lang="en-US" b="0" dirty="0"/>
              <a:t>iStock_000010170863XSmall</a:t>
            </a:r>
          </a:p>
          <a:p>
            <a:pPr eaLnBrk="1" hangingPunct="1">
              <a:spcBef>
                <a:spcPct val="0"/>
              </a:spcBef>
            </a:pPr>
            <a:endParaRPr lang="en-US" dirty="0"/>
          </a:p>
          <a:p>
            <a:pPr eaLnBrk="1" hangingPunct="1">
              <a:spcBef>
                <a:spcPct val="0"/>
              </a:spcBef>
            </a:pPr>
            <a:r>
              <a:rPr lang="en-US" dirty="0"/>
              <a:t>Programming Notes: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Header:“Now that we have a CIA, I need to be absolutely perfect at my job. That’s really stressful!” </a:t>
            </a:r>
            <a:br>
              <a:rPr lang="en-US" b="0" dirty="0"/>
            </a:br>
            <a:r>
              <a:rPr lang="en-US" b="0" dirty="0"/>
              <a:t>Reveal</a:t>
            </a:r>
            <a:r>
              <a:rPr lang="en-US" b="0" baseline="0" dirty="0"/>
              <a:t> Text</a:t>
            </a:r>
            <a:r>
              <a:rPr lang="en-US" b="0" dirty="0"/>
              <a:t>:</a:t>
            </a:r>
            <a:r>
              <a:rPr lang="en-US" b="0" baseline="0" dirty="0"/>
              <a:t> </a:t>
            </a:r>
            <a:r>
              <a:rPr lang="en-US" sz="1200" b="0" kern="1200" baseline="0" dirty="0">
                <a:solidFill>
                  <a:schemeClr val="tx1"/>
                </a:solidFill>
                <a:latin typeface="+mn-lt"/>
                <a:ea typeface="+mn-ea"/>
                <a:cs typeface="+mn-cs"/>
              </a:rPr>
              <a:t>Shire’s ethical approach is we don't expect perfection, we expect excellence, and we always have.</a:t>
            </a: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Header: “Compliance, the CIA , all these rules are getting in the way of my job!”</a:t>
            </a: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Reveal</a:t>
            </a:r>
            <a:r>
              <a:rPr lang="en-US" b="0" baseline="0" dirty="0"/>
              <a:t> Text</a:t>
            </a:r>
            <a:r>
              <a:rPr lang="en-US" b="0" dirty="0"/>
              <a:t>:</a:t>
            </a:r>
            <a:r>
              <a:rPr lang="en-US" sz="1200" b="0" kern="1200" baseline="0" dirty="0">
                <a:solidFill>
                  <a:schemeClr val="tx1"/>
                </a:solidFill>
                <a:latin typeface="+mn-lt"/>
                <a:ea typeface="+mn-ea"/>
                <a:cs typeface="+mn-cs"/>
              </a:rPr>
              <a:t> Think of Compliance as resource, not a restriction, a partner, not a police. Compliance is not a barrier to achieving your business objectives. It's making sure you achieve your business without adverse ramification.</a:t>
            </a: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a:p>
            <a:r>
              <a:rPr lang="en-US" b="0" dirty="0"/>
              <a:t>Header: “ I don’t think the CIA has anything to do with my function.”</a:t>
            </a:r>
          </a:p>
          <a:p>
            <a:r>
              <a:rPr lang="en-US" sz="1200" b="0" kern="1200" baseline="0" dirty="0">
                <a:solidFill>
                  <a:schemeClr val="tx1"/>
                </a:solidFill>
                <a:latin typeface="+mn-lt"/>
                <a:ea typeface="+mn-ea"/>
                <a:cs typeface="+mn-cs"/>
              </a:rPr>
              <a:t>Reveal Text: Compliance is everyone’s responsibility. Adhering to legal requirements and following all policies is the responsibility of each person in every division. We share this responsibility with our vendors, and external business partners.</a:t>
            </a:r>
          </a:p>
          <a:p>
            <a:r>
              <a:rPr lang="en-US" sz="1200" b="1" kern="1200" baseline="0" dirty="0">
                <a:solidFill>
                  <a:schemeClr val="tx1"/>
                </a:solidFill>
                <a:latin typeface="+mn-lt"/>
                <a:ea typeface="+mn-ea"/>
                <a:cs typeface="+mn-cs"/>
              </a:rPr>
              <a:t> </a:t>
            </a:r>
            <a:endParaRPr lang="en-US" b="0" dirty="0"/>
          </a:p>
          <a:p>
            <a:r>
              <a:rPr lang="en-US" b="0" dirty="0"/>
              <a:t>Header: “I already know how to do my job! Why all this training?”</a:t>
            </a:r>
          </a:p>
          <a:p>
            <a:r>
              <a:rPr lang="en-US" sz="1200" b="0" kern="1200" baseline="0" dirty="0">
                <a:solidFill>
                  <a:schemeClr val="tx1"/>
                </a:solidFill>
                <a:latin typeface="+mn-lt"/>
                <a:ea typeface="+mn-ea"/>
                <a:cs typeface="+mn-cs"/>
              </a:rPr>
              <a:t>Reveal Text: We work in a highly complex, highly regulated environment that is evolving rapidly. This training will help you operate effectively by adhering to our policies, regulatory requirements, and the law. With a clearer understanding of our Company-wide of our policies and processes, we will operate more efficiently than ever.</a:t>
            </a:r>
            <a:endParaRPr lang="en-US" b="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6240</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Audio: </a:t>
            </a:r>
            <a:r>
              <a:rPr lang="en-US" b="0" dirty="0"/>
              <a:t>As</a:t>
            </a:r>
            <a:r>
              <a:rPr lang="en-US" b="0" baseline="0" dirty="0"/>
              <a:t> </a:t>
            </a:r>
            <a:r>
              <a:rPr lang="en-US" sz="1200" b="0" kern="1200" baseline="0" dirty="0">
                <a:solidFill>
                  <a:schemeClr val="tx1"/>
                </a:solidFill>
                <a:latin typeface="+mn-lt"/>
                <a:ea typeface="+mn-ea"/>
                <a:cs typeface="+mn-cs"/>
              </a:rPr>
              <a:t>a manager you have many responsibilities to ensure you, your team, and Shire are in compliance with other aspects of the CIA. This includes </a:t>
            </a:r>
            <a:r>
              <a:rPr lang="en-US" sz="1200" b="0" dirty="0"/>
              <a:t>assisting with the </a:t>
            </a:r>
            <a:r>
              <a:rPr lang="en-US" sz="1200" b="0" i="0" baseline="0" dirty="0"/>
              <a:t>c</a:t>
            </a:r>
            <a:r>
              <a:rPr lang="en-US" sz="1200" b="0" baseline="0" dirty="0"/>
              <a:t>oordination of IRO reviews, taking part in </a:t>
            </a:r>
            <a:r>
              <a:rPr lang="en-US" sz="1200" b="0" kern="1200" baseline="0" dirty="0">
                <a:solidFill>
                  <a:schemeClr val="tx1"/>
                </a:solidFill>
                <a:latin typeface="+mn-lt"/>
                <a:ea typeface="+mn-ea"/>
                <a:cs typeface="+mn-cs"/>
              </a:rPr>
              <a:t>ride-</a:t>
            </a:r>
            <a:r>
              <a:rPr lang="en-US" sz="1200" b="0" kern="1200" baseline="0" dirty="0" err="1">
                <a:solidFill>
                  <a:schemeClr val="tx1"/>
                </a:solidFill>
                <a:latin typeface="+mn-lt"/>
                <a:ea typeface="+mn-ea"/>
                <a:cs typeface="+mn-cs"/>
              </a:rPr>
              <a:t>alongs</a:t>
            </a:r>
            <a:r>
              <a:rPr lang="en-US" sz="1200" b="0" kern="1200" baseline="0" dirty="0">
                <a:solidFill>
                  <a:schemeClr val="tx1"/>
                </a:solidFill>
                <a:latin typeface="+mn-lt"/>
                <a:ea typeface="+mn-ea"/>
                <a:cs typeface="+mn-cs"/>
              </a:rPr>
              <a:t> with sales representatives to assess their compliance, ensuring compliance with CIA requirements related to training and new hires, and managing certifications in coordination with the Data Champion. </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p>
          <a:p>
            <a:pPr eaLnBrk="1" hangingPunct="1">
              <a:spcBef>
                <a:spcPct val="0"/>
              </a:spcBef>
            </a:pPr>
            <a:endParaRPr lang="en-US" dirty="0"/>
          </a:p>
          <a:p>
            <a:pPr eaLnBrk="1" hangingPunct="1">
              <a:spcBef>
                <a:spcPct val="0"/>
              </a:spcBef>
            </a:pPr>
            <a:r>
              <a:rPr lang="en-US" dirty="0"/>
              <a:t>Programming Notes:</a:t>
            </a:r>
            <a:endParaRPr lang="en-US" b="0"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p:spPr>
      </p:sp>
      <p:sp>
        <p:nvSpPr>
          <p:cNvPr id="1259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6250</a:t>
            </a:r>
          </a:p>
          <a:p>
            <a:pPr eaLnBrk="1" hangingPunct="1">
              <a:spcBef>
                <a:spcPct val="0"/>
              </a:spcBef>
            </a:pPr>
            <a:endParaRPr lang="en-US" dirty="0"/>
          </a:p>
          <a:p>
            <a:pPr eaLnBrk="1" hangingPunct="1">
              <a:spcBef>
                <a:spcPct val="0"/>
              </a:spcBef>
            </a:pPr>
            <a:r>
              <a:rPr lang="en-US" dirty="0"/>
              <a:t>Audio: </a:t>
            </a:r>
            <a:r>
              <a:rPr lang="en-US" b="0" dirty="0"/>
              <a:t>In this module, the </a:t>
            </a:r>
            <a:r>
              <a:rPr lang="en-US" b="0" i="1" dirty="0"/>
              <a:t>Course Summary</a:t>
            </a:r>
            <a:r>
              <a:rPr lang="en-US" b="0" dirty="0"/>
              <a:t>, we will review your key </a:t>
            </a:r>
            <a:r>
              <a:rPr lang="en-US" b="0" dirty="0" err="1"/>
              <a:t>learnings</a:t>
            </a:r>
            <a:r>
              <a:rPr lang="en-US" b="0" dirty="0"/>
              <a:t>. </a:t>
            </a:r>
            <a:endParaRPr lang="en-US" b="0" dirty="0">
              <a:latin typeface="Arial" charset="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Course map with four modules. Pushpin on Reportable Events,</a:t>
            </a:r>
            <a:r>
              <a:rPr lang="en-US" b="0" baseline="0" dirty="0"/>
              <a:t> </a:t>
            </a:r>
            <a:r>
              <a:rPr lang="en-US" b="0" dirty="0"/>
              <a:t>Reporting Options and Disciplinary Actions.</a:t>
            </a:r>
          </a:p>
          <a:p>
            <a:pPr eaLnBrk="1" hangingPunct="1">
              <a:spcBef>
                <a:spcPct val="0"/>
              </a:spcBef>
            </a:pPr>
            <a:r>
              <a:rPr lang="en-US" b="0" dirty="0"/>
              <a:t> Course map with four modules. Pushpin on Course Summary.</a:t>
            </a:r>
          </a:p>
          <a:p>
            <a:pPr eaLnBrk="1" hangingPunct="1">
              <a:spcBef>
                <a:spcPct val="0"/>
              </a:spcBef>
              <a:buFontTx/>
              <a:buChar char="•"/>
            </a:pPr>
            <a:r>
              <a:rPr lang="en-US" b="0" dirty="0"/>
              <a:t> Course Introduction (4 minutes) (icon – outline of a house)</a:t>
            </a:r>
          </a:p>
          <a:p>
            <a:pPr eaLnBrk="1" hangingPunct="1">
              <a:spcBef>
                <a:spcPct val="0"/>
              </a:spcBef>
              <a:buFontTx/>
              <a:buChar char="•"/>
            </a:pPr>
            <a:r>
              <a:rPr lang="en-US" b="0" dirty="0"/>
              <a:t> Reportable Events,</a:t>
            </a:r>
            <a:r>
              <a:rPr lang="en-US" b="0" baseline="0" dirty="0"/>
              <a:t> </a:t>
            </a:r>
            <a:r>
              <a:rPr lang="en-US" b="0" dirty="0"/>
              <a:t>Reporting Options and Disciplinary Actions (14 minutes) (icon – stack of papers)</a:t>
            </a:r>
          </a:p>
          <a:p>
            <a:pPr eaLnBrk="1" hangingPunct="1">
              <a:spcBef>
                <a:spcPct val="0"/>
              </a:spcBef>
              <a:buFontTx/>
              <a:buChar char="•"/>
            </a:pPr>
            <a:r>
              <a:rPr lang="en-US" b="0" baseline="0" dirty="0"/>
              <a:t> Manager Compliance Responsibilities under the CIA </a:t>
            </a:r>
            <a:r>
              <a:rPr lang="en-US" b="0" dirty="0"/>
              <a:t>(10 minutes) (icon – Outline of a person</a:t>
            </a:r>
            <a:r>
              <a:rPr lang="en-US" b="0" baseline="0" dirty="0"/>
              <a:t> with many people behind him</a:t>
            </a:r>
            <a:r>
              <a:rPr lang="en-US" b="0" dirty="0"/>
              <a:t>)</a:t>
            </a:r>
          </a:p>
          <a:p>
            <a:pPr eaLnBrk="1" hangingPunct="1">
              <a:spcBef>
                <a:spcPct val="0"/>
              </a:spcBef>
              <a:buFontTx/>
              <a:buChar char="•"/>
            </a:pPr>
            <a:r>
              <a:rPr lang="en-US" b="0" baseline="0" dirty="0"/>
              <a:t> </a:t>
            </a:r>
            <a:r>
              <a:rPr lang="en-US" b="0" dirty="0"/>
              <a:t>Course Summary (2 minute) (icon – checkmark)</a:t>
            </a:r>
            <a:endParaRPr lang="en-US" dirty="0"/>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Programming Notes: </a:t>
            </a:r>
            <a:r>
              <a:rPr lang="en-US" b="0" dirty="0"/>
              <a:t>Title</a:t>
            </a:r>
            <a:r>
              <a:rPr lang="en-US" b="0" baseline="0" dirty="0"/>
              <a:t> of this page in the Menu is “Module Introduction”</a:t>
            </a:r>
            <a:endParaRPr lang="en-US" b="0"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p:txBody>
      </p:sp>
      <p:sp>
        <p:nvSpPr>
          <p:cNvPr id="123908"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282AB5F-B77C-4990-B869-21EEEA3930C7}" type="slidenum">
              <a:rPr lang="en-US" smtClean="0">
                <a:solidFill>
                  <a:prstClr val="black"/>
                </a:solidFill>
              </a:rPr>
              <a:pPr fontAlgn="base">
                <a:spcBef>
                  <a:spcPct val="0"/>
                </a:spcBef>
                <a:spcAft>
                  <a:spcPct val="0"/>
                </a:spcAft>
                <a:defRPr/>
              </a:pPr>
              <a:t>26</a:t>
            </a:fld>
            <a:endParaRPr 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p:spPr>
      </p:sp>
      <p:sp>
        <p:nvSpPr>
          <p:cNvPr id="1269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6260</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dirty="0"/>
              <a:t>Audio: </a:t>
            </a:r>
            <a:r>
              <a:rPr lang="en-US" b="0" dirty="0"/>
              <a:t>Though</a:t>
            </a:r>
            <a:r>
              <a:rPr lang="en-US" b="0" baseline="0" dirty="0"/>
              <a:t> </a:t>
            </a:r>
            <a:r>
              <a:rPr lang="en-US" sz="1200" b="0" kern="1200" baseline="0" dirty="0">
                <a:solidFill>
                  <a:schemeClr val="tx1"/>
                </a:solidFill>
                <a:latin typeface="+mn-lt"/>
                <a:ea typeface="+mn-ea"/>
                <a:cs typeface="+mn-cs"/>
              </a:rPr>
              <a:t>everyone at Shire is expected to do business with integrity, as a manager and leader, you have additional responsibilities. This includes ensuring that the employees who report to you are in compliance with the all applicable laws and regulations, including the CIA, and reporting events of non-compliance. When a potential ethics or compliance issue occurs, some form of disciplinary or remedial action may need to be taken. The action taken will depend on the severity of the problem, and it is important that you are aware of the possible actions, so that you can take the appropriate steps and counsel your team members as needed. </a:t>
            </a:r>
            <a:r>
              <a:rPr lang="en-US" b="0" dirty="0"/>
              <a:t>In addition</a:t>
            </a:r>
            <a:r>
              <a:rPr lang="en-US" sz="1200" b="0" kern="1200" baseline="0" dirty="0">
                <a:solidFill>
                  <a:schemeClr val="tx1"/>
                </a:solidFill>
                <a:latin typeface="+mn-lt"/>
                <a:ea typeface="+mn-ea"/>
                <a:cs typeface="+mn-cs"/>
              </a:rPr>
              <a:t>, as a manager, you have other responsibilities including obligations in regards to IRO transaction reviews, field monitoring, new hires, and coordinating with data champions. Most importantly though, you, as a manager, are in the best position to be a resource for your team and provide them with a fast response to any questions or concerns they may have. Remember to keep the lines of communication open so that you can be in an ideal position to ensure your compliance, your team’s compliance and Shire’s compliance. </a:t>
            </a:r>
          </a:p>
          <a:p>
            <a:pPr eaLnBrk="1" hangingPunct="1">
              <a:spcBef>
                <a:spcPct val="0"/>
              </a:spcBef>
            </a:pPr>
            <a:endParaRPr lang="en-US" dirty="0"/>
          </a:p>
          <a:p>
            <a:pPr eaLnBrk="1" hangingPunct="1">
              <a:spcBef>
                <a:spcPct val="0"/>
              </a:spcBef>
            </a:pPr>
            <a:r>
              <a:rPr lang="en-US" dirty="0"/>
              <a:t>Graphic Notes and Source File (if applicable): </a:t>
            </a:r>
            <a:r>
              <a:rPr lang="en-US" b="0" dirty="0"/>
              <a:t>iStock_000010896706Small</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Programming Notes: </a:t>
            </a:r>
            <a:r>
              <a:rPr lang="en-US" b="0" dirty="0"/>
              <a:t>None</a:t>
            </a:r>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p:txBody>
      </p:sp>
      <p:sp>
        <p:nvSpPr>
          <p:cNvPr id="124932"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6318DF4-384B-4C3D-8521-3BE327C7D8FD}" type="slidenum">
              <a:rPr lang="en-US" smtClean="0">
                <a:solidFill>
                  <a:prstClr val="black"/>
                </a:solidFill>
              </a:rPr>
              <a:pPr fontAlgn="base">
                <a:spcBef>
                  <a:spcPct val="0"/>
                </a:spcBef>
                <a:spcAft>
                  <a:spcPct val="0"/>
                </a:spcAft>
                <a:defRPr/>
              </a:pPr>
              <a:t>27</a:t>
            </a:fld>
            <a:endParaRPr 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b="1" dirty="0"/>
              <a:t>Page ID: </a:t>
            </a:r>
            <a:r>
              <a:rPr lang="en-US" b="0" dirty="0"/>
              <a:t>6270</a:t>
            </a:r>
          </a:p>
          <a:p>
            <a:pPr eaLnBrk="1" hangingPunct="1">
              <a:spcBef>
                <a:spcPct val="0"/>
              </a:spcBef>
            </a:pPr>
            <a:endParaRPr lang="en-US" dirty="0"/>
          </a:p>
          <a:p>
            <a:pPr eaLnBrk="1" hangingPunct="1">
              <a:spcBef>
                <a:spcPct val="0"/>
              </a:spcBef>
            </a:pPr>
            <a:r>
              <a:rPr lang="en-US" b="1" dirty="0"/>
              <a:t>Audio:</a:t>
            </a:r>
            <a:r>
              <a:rPr lang="en-US" b="1" baseline="0" dirty="0"/>
              <a:t> </a:t>
            </a:r>
            <a:r>
              <a:rPr lang="en-US" b="0" dirty="0"/>
              <a:t>Congratulations! You have completed this course. To exit and receive course credit, click the Exit button in the top right corner.</a:t>
            </a:r>
          </a:p>
          <a:p>
            <a:pPr eaLnBrk="1" hangingPunct="1">
              <a:spcBef>
                <a:spcPct val="0"/>
              </a:spcBef>
            </a:pPr>
            <a:endParaRPr lang="en-US" dirty="0"/>
          </a:p>
          <a:p>
            <a:pPr marL="0" marR="0" indent="0" algn="l" defTabSz="914400" rtl="0" eaLnBrk="1" fontAlgn="auto" latinLnBrk="0" hangingPunct="1">
              <a:lnSpc>
                <a:spcPct val="100000"/>
              </a:lnSpc>
              <a:spcBef>
                <a:spcPct val="0"/>
              </a:spcBef>
              <a:spcAft>
                <a:spcPts val="0"/>
              </a:spcAft>
              <a:buClrTx/>
              <a:buSzTx/>
              <a:buFontTx/>
              <a:buNone/>
              <a:tabLst/>
              <a:defRPr/>
            </a:pPr>
            <a:r>
              <a:rPr lang="en-US" b="1" dirty="0"/>
              <a:t>Graphic Notes and Source File (if applicable): </a:t>
            </a:r>
            <a:r>
              <a:rPr lang="en-US" b="0" dirty="0"/>
              <a:t>Standard image</a:t>
            </a:r>
            <a:r>
              <a:rPr lang="en-US" b="0" baseline="0" dirty="0"/>
              <a:t> for all courses.</a:t>
            </a:r>
            <a:endParaRPr lang="en-US" b="0" dirty="0"/>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b="1" dirty="0"/>
              <a:t>Programming Notes: </a:t>
            </a:r>
            <a:r>
              <a:rPr lang="en-US" b="0" dirty="0"/>
              <a:t>Standard</a:t>
            </a:r>
            <a:r>
              <a:rPr lang="en-US" b="0" baseline="0" dirty="0"/>
              <a:t> screen for all courses.</a:t>
            </a:r>
            <a:endParaRPr lang="en-US" b="0" dirty="0"/>
          </a:p>
          <a:p>
            <a:pPr marL="0" marR="0" indent="0" algn="l" defTabSz="914400" rtl="0" eaLnBrk="1" fontAlgn="base" latinLnBrk="0" hangingPunct="1">
              <a:lnSpc>
                <a:spcPct val="100000"/>
              </a:lnSpc>
              <a:spcBef>
                <a:spcPct val="0"/>
              </a:spcBef>
              <a:spcAft>
                <a:spcPct val="0"/>
              </a:spcAft>
              <a:buClrTx/>
              <a:buSzTx/>
              <a:buFontTx/>
              <a:buNone/>
              <a:tabLst/>
              <a:defRPr/>
            </a:pPr>
            <a:endParaRPr lang="en-US" b="0" dirty="0"/>
          </a:p>
          <a:p>
            <a:pPr eaLnBrk="1" hangingPunct="1">
              <a:spcBef>
                <a:spcPct val="0"/>
              </a:spcBef>
            </a:pPr>
            <a:endParaRPr lang="en-US" b="1" dirty="0"/>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pPr>
              <a:defRPr/>
            </a:pPr>
            <a:fld id="{D6C81604-FDF8-46FB-B698-A019C6264F7F}" type="slidenum">
              <a:rPr lang="en-US" smtClean="0">
                <a:solidFill>
                  <a:prstClr val="black"/>
                </a:solidFill>
              </a:rPr>
              <a:pPr>
                <a:defRPr/>
              </a:pPr>
              <a:t>28</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6010</a:t>
            </a:r>
          </a:p>
          <a:p>
            <a:pPr eaLnBrk="1" hangingPunct="1">
              <a:spcBef>
                <a:spcPct val="0"/>
              </a:spcBef>
            </a:pPr>
            <a:endParaRPr lang="en-US" dirty="0"/>
          </a:p>
          <a:p>
            <a:r>
              <a:rPr lang="en-US" dirty="0"/>
              <a:t>Audio: </a:t>
            </a:r>
            <a:r>
              <a:rPr lang="en-US" b="0" dirty="0"/>
              <a:t>Welcome to Doing</a:t>
            </a:r>
            <a:r>
              <a:rPr lang="en-US" b="0" baseline="0" dirty="0"/>
              <a:t> Business with Integrity. </a:t>
            </a:r>
            <a:r>
              <a:rPr lang="en-US" sz="1200" b="0" kern="1200" baseline="0" dirty="0">
                <a:solidFill>
                  <a:schemeClr val="tx1"/>
                </a:solidFill>
                <a:latin typeface="+mn-lt"/>
                <a:ea typeface="+mn-ea"/>
                <a:cs typeface="+mn-cs"/>
              </a:rPr>
              <a:t>As a manager and leader, you play an important role in ensuring we operate ethically and with integrity. Everyone at Shire is expected to do business with integrity, but as a manager and leader, as you know, you have additional responsibilities for ensuring employees operate ethically and in compliance with all applicable laws, regulations and policies. This includes preventing </a:t>
            </a:r>
            <a:r>
              <a:rPr lang="en-GB" sz="1200" b="0" kern="1200" baseline="0" dirty="0">
                <a:solidFill>
                  <a:schemeClr val="tx1"/>
                </a:solidFill>
                <a:latin typeface="+mn-lt"/>
                <a:ea typeface="+mn-ea"/>
                <a:cs typeface="+mn-cs"/>
              </a:rPr>
              <a:t>compliance issues from occurring, </a:t>
            </a:r>
            <a:r>
              <a:rPr lang="en-US" sz="1200" b="0" kern="1200" baseline="0" dirty="0">
                <a:solidFill>
                  <a:schemeClr val="tx1"/>
                </a:solidFill>
                <a:latin typeface="+mn-lt"/>
                <a:ea typeface="+mn-ea"/>
                <a:cs typeface="+mn-cs"/>
              </a:rPr>
              <a:t>identifying compliance problems and addressing and/or escalating suspected violations. Your responsibilities under Shire’s Compliance Program extend to the Corporate Integrity Agreement, or CIA. </a:t>
            </a:r>
            <a:r>
              <a:rPr lang="en-US" sz="1200" b="0" u="none" kern="1200" baseline="0" dirty="0">
                <a:solidFill>
                  <a:schemeClr val="tx1"/>
                </a:solidFill>
                <a:latin typeface="+mn-lt"/>
                <a:ea typeface="+mn-ea"/>
                <a:cs typeface="+mn-cs"/>
              </a:rPr>
              <a:t>Shire’s Compliance Program and the CIA share the same basic objectives—promoting compliance with the law and fostering a commitment to doing business with integrity. This commitment to integrity and compliance is part of our culture. We are dedicated to doing the right thing each and every day in all of our activities. </a:t>
            </a:r>
          </a:p>
          <a:p>
            <a:pPr eaLnBrk="1" hangingPunct="1">
              <a:spcBef>
                <a:spcPct val="0"/>
              </a:spcBef>
            </a:pPr>
            <a:endParaRPr lang="en-US" dirty="0"/>
          </a:p>
          <a:p>
            <a:r>
              <a:rPr lang="en-US" dirty="0"/>
              <a:t>Graphic Notes and Source File (if applicable): </a:t>
            </a:r>
            <a:r>
              <a:rPr lang="en-US" sz="1200" b="0" u="none" kern="1200" baseline="0" dirty="0">
                <a:solidFill>
                  <a:schemeClr val="tx1"/>
                </a:solidFill>
                <a:latin typeface="+mn-lt"/>
                <a:ea typeface="+mn-ea"/>
                <a:cs typeface="+mn-cs"/>
              </a:rPr>
              <a:t>Graphic that shows that the Compliance Program and the CIA share the same goal and both fall under the manager’s area of responsibility. Maybe something using the “C” in “Compliance” and the “C” in CIA all under an umbrella that says “Manager.”</a:t>
            </a:r>
            <a:endParaRPr lang="en-US" dirty="0"/>
          </a:p>
          <a:p>
            <a:pPr eaLnBrk="1" hangingPunct="1">
              <a:spcBef>
                <a:spcPct val="0"/>
              </a:spcBef>
            </a:pPr>
            <a:endParaRPr lang="en-US" dirty="0"/>
          </a:p>
          <a:p>
            <a:pPr eaLnBrk="1" hangingPunct="1">
              <a:spcBef>
                <a:spcPct val="0"/>
              </a:spcBef>
            </a:pPr>
            <a:r>
              <a:rPr lang="en-US" dirty="0"/>
              <a:t>Programming Notes: </a:t>
            </a:r>
            <a:r>
              <a:rPr lang="en-US" b="0" dirty="0"/>
              <a:t>None</a:t>
            </a:r>
            <a:r>
              <a:rPr lang="en-US" b="0" baseline="0" dirty="0"/>
              <a:t>.</a:t>
            </a:r>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Page ID: </a:t>
            </a:r>
            <a:r>
              <a:rPr lang="en-US" b="0" dirty="0"/>
              <a:t>6020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0" dirty="0"/>
          </a:p>
          <a:p>
            <a:pPr lvl="0"/>
            <a:r>
              <a:rPr lang="en-US" dirty="0"/>
              <a:t>Audio: </a:t>
            </a:r>
            <a:r>
              <a:rPr lang="en-US" b="0" dirty="0"/>
              <a:t>This training is intended to provide</a:t>
            </a:r>
            <a:r>
              <a:rPr lang="en-US" b="0" baseline="0" dirty="0"/>
              <a:t> you with the information you need to </a:t>
            </a:r>
            <a:r>
              <a:rPr lang="en-US" sz="1200" b="0" kern="1200" baseline="0" dirty="0">
                <a:solidFill>
                  <a:schemeClr val="tx1"/>
                </a:solidFill>
                <a:latin typeface="+mn-lt"/>
                <a:ea typeface="+mn-ea"/>
                <a:cs typeface="+mn-cs"/>
              </a:rPr>
              <a:t>ensure that the employees who report to you are in compliance with the CIA requirements, how to report events when they are not in compliance, and possible disciplinary actions. This training will also provide you with the knowledge you need to fulfill your obligations under the CIA in regards to the Independent Review Organization, or IRO, transaction reviews, field monitoring, new hires and coordinating with data champions, as well as be a resource for your employees who have questions about the CIA.</a:t>
            </a:r>
            <a:endParaRPr lang="en-US" b="0" dirty="0"/>
          </a:p>
          <a:p>
            <a:pPr eaLnBrk="1" hangingPunct="1">
              <a:spcBef>
                <a:spcPct val="0"/>
              </a:spcBef>
            </a:pPr>
            <a:endParaRPr lang="en-US" dirty="0"/>
          </a:p>
          <a:p>
            <a:pPr eaLnBrk="1" hangingPunct="1">
              <a:spcBef>
                <a:spcPct val="0"/>
              </a:spcBef>
            </a:pPr>
            <a:r>
              <a:rPr lang="en-US" dirty="0"/>
              <a:t>Graphic Notes and Source File (if applicable): </a:t>
            </a:r>
            <a:r>
              <a:rPr lang="en-US" b="0" dirty="0"/>
              <a:t>Course map with four modules. Pushpin on Course Introduction.</a:t>
            </a:r>
          </a:p>
          <a:p>
            <a:pPr eaLnBrk="1" hangingPunct="1">
              <a:spcBef>
                <a:spcPct val="0"/>
              </a:spcBef>
              <a:buFontTx/>
              <a:buChar char="•"/>
            </a:pPr>
            <a:r>
              <a:rPr lang="en-US" b="0" dirty="0"/>
              <a:t> Course Introduction (4 minutes) (icon – outline of a house)</a:t>
            </a:r>
          </a:p>
          <a:p>
            <a:pPr eaLnBrk="1" hangingPunct="1">
              <a:spcBef>
                <a:spcPct val="0"/>
              </a:spcBef>
              <a:buFontTx/>
              <a:buChar char="•"/>
            </a:pPr>
            <a:r>
              <a:rPr lang="en-US" b="0" dirty="0"/>
              <a:t> Reportable Events,</a:t>
            </a:r>
            <a:r>
              <a:rPr lang="en-US" b="0" baseline="0" dirty="0"/>
              <a:t> </a:t>
            </a:r>
            <a:r>
              <a:rPr lang="en-US" b="0" dirty="0"/>
              <a:t>Reporting Options and Disciplinary Actions (14 minutes) (icon – stack of papers)</a:t>
            </a:r>
          </a:p>
          <a:p>
            <a:pPr eaLnBrk="1" hangingPunct="1">
              <a:spcBef>
                <a:spcPct val="0"/>
              </a:spcBef>
              <a:buFontTx/>
              <a:buChar char="•"/>
            </a:pPr>
            <a:r>
              <a:rPr lang="en-US" b="0" baseline="0" dirty="0"/>
              <a:t> Manager Compliance Responsibilities under the CIA </a:t>
            </a:r>
            <a:r>
              <a:rPr lang="en-US" b="0" dirty="0"/>
              <a:t>(10 minutes) (icon – Outline of a person</a:t>
            </a:r>
            <a:r>
              <a:rPr lang="en-US" b="0" baseline="0" dirty="0"/>
              <a:t> with many people behind him</a:t>
            </a:r>
            <a:r>
              <a:rPr lang="en-US" b="0" dirty="0"/>
              <a:t>)</a:t>
            </a:r>
          </a:p>
          <a:p>
            <a:pPr eaLnBrk="1" hangingPunct="1">
              <a:spcBef>
                <a:spcPct val="0"/>
              </a:spcBef>
              <a:buFontTx/>
              <a:buChar char="•"/>
            </a:pPr>
            <a:r>
              <a:rPr lang="en-US" b="0" baseline="0" dirty="0"/>
              <a:t> </a:t>
            </a:r>
            <a:r>
              <a:rPr lang="en-US" b="0" dirty="0"/>
              <a:t>Course Summary (2 minute) (icon – checkmark)</a:t>
            </a:r>
            <a:endParaRPr lang="en-US" dirty="0"/>
          </a:p>
          <a:p>
            <a:pPr eaLnBrk="1" hangingPunct="1">
              <a:spcBef>
                <a:spcPct val="0"/>
              </a:spcBef>
              <a:buFontTx/>
              <a:buNone/>
            </a:pPr>
            <a:endParaRPr lang="en-US" dirty="0"/>
          </a:p>
          <a:p>
            <a:pPr eaLnBrk="1" hangingPunct="1">
              <a:spcBef>
                <a:spcPct val="0"/>
              </a:spcBef>
            </a:pPr>
            <a:r>
              <a:rPr lang="en-US" dirty="0"/>
              <a:t>Programming Notes: </a:t>
            </a:r>
            <a:r>
              <a:rPr lang="en-US" b="0" dirty="0"/>
              <a:t>In the menu, this page should</a:t>
            </a:r>
            <a:r>
              <a:rPr lang="en-US" b="0" baseline="0" dirty="0"/>
              <a:t> appear as “Course Agenda”</a:t>
            </a:r>
            <a:endParaRPr lang="en-US" b="0" dirty="0"/>
          </a:p>
          <a:p>
            <a:pPr eaLnBrk="1" hangingPunct="1">
              <a:spcBef>
                <a:spcPct val="0"/>
              </a:spcBef>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D6C81604-FDF8-46FB-B698-A019C6264F7F}" type="slidenum">
              <a:rPr lang="en-US" smtClean="0">
                <a:solidFill>
                  <a:prstClr val="black"/>
                </a:solidFill>
              </a:rPr>
              <a:pPr>
                <a:defRPr/>
              </a:pPr>
              <a:t>4</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6030</a:t>
            </a:r>
          </a:p>
          <a:p>
            <a:pPr eaLnBrk="1" hangingPunct="1">
              <a:spcBef>
                <a:spcPct val="0"/>
              </a:spcBef>
            </a:pPr>
            <a:endParaRPr lang="en-US" dirty="0"/>
          </a:p>
          <a:p>
            <a:pPr eaLnBrk="1" hangingPunct="1">
              <a:spcBef>
                <a:spcPct val="0"/>
              </a:spcBef>
            </a:pPr>
            <a:r>
              <a:rPr lang="en-US" dirty="0"/>
              <a:t>Audio: </a:t>
            </a:r>
            <a:r>
              <a:rPr lang="en-US" b="0" dirty="0"/>
              <a:t>Take a moment to become familiar with the navigational features of this course. When you’re ready, click Next to continue. </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Programming Notes: </a:t>
            </a:r>
            <a:r>
              <a:rPr lang="en-US" b="0" dirty="0"/>
              <a:t>Menu</a:t>
            </a:r>
            <a:r>
              <a:rPr lang="en-US" b="0" baseline="0" dirty="0"/>
              <a:t> </a:t>
            </a:r>
            <a:r>
              <a:rPr lang="en-US" b="0" dirty="0"/>
              <a:t>title is “Course Navigation.”</a:t>
            </a:r>
          </a:p>
        </p:txBody>
      </p:sp>
      <p:sp>
        <p:nvSpPr>
          <p:cNvPr id="7680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D61EBB2-8A78-46A9-ABCB-E1CA60436FB1}" type="slidenum">
              <a:rPr lang="en-US" smtClean="0">
                <a:solidFill>
                  <a:prstClr val="black"/>
                </a:solidFill>
              </a:rPr>
              <a:pPr fontAlgn="base">
                <a:spcBef>
                  <a:spcPct val="0"/>
                </a:spcBef>
                <a:spcAft>
                  <a:spcPct val="0"/>
                </a:spcAft>
                <a:defRPr/>
              </a:pPr>
              <a:t>5</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6040</a:t>
            </a:r>
          </a:p>
          <a:p>
            <a:pPr eaLnBrk="1" hangingPunct="1">
              <a:spcBef>
                <a:spcPct val="0"/>
              </a:spcBef>
            </a:pPr>
            <a:endParaRPr lang="en-US" dirty="0"/>
          </a:p>
          <a:p>
            <a:pPr eaLnBrk="1" hangingPunct="1">
              <a:spcBef>
                <a:spcPct val="0"/>
              </a:spcBef>
            </a:pPr>
            <a:r>
              <a:rPr lang="en-US" dirty="0"/>
              <a:t>Audio: </a:t>
            </a:r>
            <a:r>
              <a:rPr lang="en-US" b="0" dirty="0"/>
              <a:t>This course will take you approximately 30 minutes to complete. You will complete the modules in their given order. You must complete all components of a screen to activate the </a:t>
            </a:r>
            <a:r>
              <a:rPr lang="en-US" b="0" i="1" dirty="0"/>
              <a:t>Next</a:t>
            </a:r>
            <a:r>
              <a:rPr lang="en-US" b="0" dirty="0"/>
              <a:t>  button. Once you have completed a screen, you may return to that screen at any time during the course. If you choose to turn off the audio, you must click the Transcript icon to read the audio transcript. </a:t>
            </a:r>
          </a:p>
          <a:p>
            <a:pPr eaLnBrk="1" hangingPunct="1">
              <a:spcBef>
                <a:spcPct val="0"/>
              </a:spcBef>
            </a:pPr>
            <a:endParaRPr lang="en-US" b="0" dirty="0"/>
          </a:p>
          <a:p>
            <a:pPr eaLnBrk="1" hangingPunct="1">
              <a:spcBef>
                <a:spcPct val="0"/>
              </a:spcBef>
            </a:pPr>
            <a:r>
              <a:rPr lang="en-US" b="0" dirty="0"/>
              <a:t>Throughout the course, you will encounter knowledge checks and practice activities. These questions aren’t scored. But they will help you gauge your understanding and application of the material.  To receive credit for this course, you must complete all the modules in their entirety.</a:t>
            </a:r>
          </a:p>
          <a:p>
            <a:pPr eaLnBrk="1" hangingPunct="1">
              <a:spcBef>
                <a:spcPct val="0"/>
              </a:spcBef>
            </a:pPr>
            <a:endParaRPr lang="en-US" dirty="0"/>
          </a:p>
          <a:p>
            <a:pPr eaLnBrk="1" hangingPunct="1">
              <a:spcBef>
                <a:spcPct val="0"/>
              </a:spcBef>
            </a:pPr>
            <a:r>
              <a:rPr lang="en-US" dirty="0"/>
              <a:t>Graphic Notes and Source File (if applicable): </a:t>
            </a:r>
            <a:r>
              <a:rPr lang="en-US" b="0" dirty="0"/>
              <a:t>Standard graphic</a:t>
            </a:r>
            <a:r>
              <a:rPr lang="en-US" b="0" baseline="0" dirty="0"/>
              <a:t> for all courses.</a:t>
            </a:r>
            <a:endParaRPr lang="en-US" dirty="0"/>
          </a:p>
          <a:p>
            <a:pPr eaLnBrk="1" hangingPunct="1">
              <a:spcBef>
                <a:spcPct val="0"/>
              </a:spcBef>
            </a:pPr>
            <a:endParaRPr lang="en-US" dirty="0"/>
          </a:p>
          <a:p>
            <a:pPr eaLnBrk="1" hangingPunct="1">
              <a:spcBef>
                <a:spcPct val="0"/>
              </a:spcBef>
            </a:pPr>
            <a:r>
              <a:rPr lang="en-US" dirty="0"/>
              <a:t>Programming Notes: </a:t>
            </a:r>
            <a:r>
              <a:rPr lang="en-US" b="0" dirty="0"/>
              <a:t>None</a:t>
            </a:r>
          </a:p>
          <a:p>
            <a:pPr eaLnBrk="1" hangingPunct="1">
              <a:spcBef>
                <a:spcPct val="0"/>
              </a:spcBef>
            </a:pPr>
            <a:endParaRPr lang="en-US" dirty="0"/>
          </a:p>
          <a:p>
            <a:pPr eaLnBrk="1" hangingPunct="1">
              <a:spcBef>
                <a:spcPct val="0"/>
              </a:spcBef>
            </a:pPr>
            <a:endParaRPr lang="en-US" dirty="0"/>
          </a:p>
        </p:txBody>
      </p:sp>
      <p:sp>
        <p:nvSpPr>
          <p:cNvPr id="77828"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E15FE00-5AAE-4D2E-BF74-DE06B8666564}" type="slidenum">
              <a:rPr lang="en-US" smtClean="0">
                <a:solidFill>
                  <a:prstClr val="black"/>
                </a:solidFill>
              </a:rPr>
              <a:pPr fontAlgn="base">
                <a:spcBef>
                  <a:spcPct val="0"/>
                </a:spcBef>
                <a:spcAft>
                  <a:spcPct val="0"/>
                </a:spcAft>
                <a:defRPr/>
              </a:pPr>
              <a:t>6</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Page ID: </a:t>
            </a:r>
            <a:r>
              <a:rPr lang="en-US" b="0" dirty="0"/>
              <a:t>6050</a:t>
            </a:r>
          </a:p>
          <a:p>
            <a:pPr eaLnBrk="1" hangingPunct="1">
              <a:spcBef>
                <a:spcPct val="0"/>
              </a:spcBef>
            </a:pPr>
            <a:endParaRPr lang="en-US" dirty="0"/>
          </a:p>
          <a:p>
            <a:pPr eaLnBrk="1" hangingPunct="1">
              <a:spcBef>
                <a:spcPct val="0"/>
              </a:spcBef>
            </a:pPr>
            <a:r>
              <a:rPr lang="en-US" dirty="0"/>
              <a:t>Audio: </a:t>
            </a:r>
            <a:r>
              <a:rPr lang="en-US" sz="1200" b="0" kern="1200" baseline="0" dirty="0">
                <a:solidFill>
                  <a:schemeClr val="tx1"/>
                </a:solidFill>
                <a:latin typeface="+mn-lt"/>
                <a:ea typeface="+mn-ea"/>
                <a:cs typeface="+mn-cs"/>
              </a:rPr>
              <a:t>On a daily basis, you are responsible for ensuring your teams do business with integrity. This includes ensuring alignment between employee performance and our BRAVE culture and values, and ensuring that employees’ activities are in compliance with applicable laws and regulations, including the CIA. Thus, it is important that you understand how to identify whether an employee or team member is not in compliance. When a potential ethics or compliance issue occurs, some form of disciplinary or remedial action may need to be taken. The action taken will depend on the severity of the problem. This module, </a:t>
            </a:r>
            <a:r>
              <a:rPr lang="en-US" b="0" i="1" dirty="0"/>
              <a:t>Reportable Events,</a:t>
            </a:r>
            <a:r>
              <a:rPr lang="en-US" b="0" i="1" baseline="0" dirty="0"/>
              <a:t> </a:t>
            </a:r>
            <a:r>
              <a:rPr lang="en-US" b="0" i="1" dirty="0"/>
              <a:t>Reporting  Options</a:t>
            </a:r>
            <a:r>
              <a:rPr lang="en-US" b="0" i="0" baseline="0" dirty="0"/>
              <a:t>, and </a:t>
            </a:r>
            <a:r>
              <a:rPr lang="en-US" sz="1200" b="0" i="1" kern="1200" baseline="0" dirty="0">
                <a:solidFill>
                  <a:schemeClr val="tx1"/>
                </a:solidFill>
                <a:latin typeface="+mn-lt"/>
                <a:ea typeface="+mn-ea"/>
                <a:cs typeface="+mn-cs"/>
              </a:rPr>
              <a:t>Disciplinary Actions,</a:t>
            </a:r>
            <a:r>
              <a:rPr lang="en-US" b="0" i="0" baseline="0" dirty="0"/>
              <a:t> </a:t>
            </a:r>
            <a:r>
              <a:rPr lang="en-US" sz="1200" b="0" kern="1200" baseline="0" dirty="0">
                <a:solidFill>
                  <a:schemeClr val="tx1"/>
                </a:solidFill>
                <a:latin typeface="+mn-lt"/>
                <a:ea typeface="+mn-ea"/>
                <a:cs typeface="+mn-cs"/>
              </a:rPr>
              <a:t>will provide guidance on how to identify suspected CIA compliance or misconduct violations, known as “reportable events,” how to report those events, and identify the types of disciplinary actions for non-compliance.</a:t>
            </a:r>
            <a:endParaRPr lang="en-US" sz="1200" b="0" dirty="0">
              <a:cs typeface="Arial" charset="0"/>
            </a:endParaRPr>
          </a:p>
          <a:p>
            <a:pPr eaLnBrk="1" hangingPunct="1">
              <a:spcBef>
                <a:spcPct val="0"/>
              </a:spcBef>
            </a:pPr>
            <a:endParaRPr lang="en-US" dirty="0"/>
          </a:p>
          <a:p>
            <a:pPr eaLnBrk="1" hangingPunct="1">
              <a:spcBef>
                <a:spcPct val="0"/>
              </a:spcBef>
            </a:pPr>
            <a:r>
              <a:rPr lang="en-US" dirty="0"/>
              <a:t>Graphic Notes and Source File (if applicable): </a:t>
            </a:r>
            <a:r>
              <a:rPr lang="en-US" b="0" dirty="0"/>
              <a:t>Course map with four modules. Pushpin on Reportable Events,</a:t>
            </a:r>
            <a:r>
              <a:rPr lang="en-US" b="0" baseline="0" dirty="0"/>
              <a:t> </a:t>
            </a:r>
            <a:r>
              <a:rPr lang="en-US" b="0" dirty="0"/>
              <a:t>Reporting Options and Disciplinary Actions.</a:t>
            </a:r>
          </a:p>
          <a:p>
            <a:pPr eaLnBrk="1" hangingPunct="1">
              <a:spcBef>
                <a:spcPct val="0"/>
              </a:spcBef>
              <a:buFontTx/>
              <a:buChar char="•"/>
            </a:pPr>
            <a:r>
              <a:rPr lang="en-US" b="0" dirty="0"/>
              <a:t> Course Introduction (4 minutes) (icon – outline of a house)</a:t>
            </a:r>
          </a:p>
          <a:p>
            <a:pPr eaLnBrk="1" hangingPunct="1">
              <a:spcBef>
                <a:spcPct val="0"/>
              </a:spcBef>
              <a:buFontTx/>
              <a:buChar char="•"/>
            </a:pPr>
            <a:r>
              <a:rPr lang="en-US" b="0" dirty="0"/>
              <a:t> Reportable Events,</a:t>
            </a:r>
            <a:r>
              <a:rPr lang="en-US" b="0" baseline="0" dirty="0"/>
              <a:t> </a:t>
            </a:r>
            <a:r>
              <a:rPr lang="en-US" b="0" dirty="0"/>
              <a:t>Reporting Options and Disciplinary Actions (14 minutes) (icon – stack of papers)</a:t>
            </a:r>
          </a:p>
          <a:p>
            <a:pPr eaLnBrk="1" hangingPunct="1">
              <a:spcBef>
                <a:spcPct val="0"/>
              </a:spcBef>
              <a:buFontTx/>
              <a:buChar char="•"/>
            </a:pPr>
            <a:r>
              <a:rPr lang="en-US" b="0" baseline="0" dirty="0"/>
              <a:t> Manager Responsibilities under the CIA </a:t>
            </a:r>
            <a:r>
              <a:rPr lang="en-US" b="0" dirty="0"/>
              <a:t>(10 minutes) (icon – Outline of a person</a:t>
            </a:r>
            <a:r>
              <a:rPr lang="en-US" b="0" baseline="0" dirty="0"/>
              <a:t> with many people behind him</a:t>
            </a:r>
            <a:r>
              <a:rPr lang="en-US" b="0" dirty="0"/>
              <a:t>)</a:t>
            </a:r>
          </a:p>
          <a:p>
            <a:pPr eaLnBrk="1" hangingPunct="1">
              <a:spcBef>
                <a:spcPct val="0"/>
              </a:spcBef>
              <a:buFontTx/>
              <a:buChar char="•"/>
            </a:pPr>
            <a:r>
              <a:rPr lang="en-US" b="0" baseline="0" dirty="0"/>
              <a:t> </a:t>
            </a:r>
            <a:r>
              <a:rPr lang="en-US" b="0" dirty="0"/>
              <a:t>Course Summary (2 minute) (icon – checkmark)</a:t>
            </a:r>
            <a:endParaRPr lang="en-US" dirty="0"/>
          </a:p>
          <a:p>
            <a:pPr eaLnBrk="1" hangingPunct="1">
              <a:spcBef>
                <a:spcPct val="0"/>
              </a:spcBef>
            </a:pPr>
            <a:endParaRPr lang="en-US" dirty="0"/>
          </a:p>
          <a:p>
            <a:pPr eaLnBrk="1" hangingPunct="1">
              <a:spcBef>
                <a:spcPct val="0"/>
              </a:spcBef>
            </a:pPr>
            <a:r>
              <a:rPr lang="en-US" dirty="0"/>
              <a:t>Programming Notes: </a:t>
            </a:r>
            <a:r>
              <a:rPr lang="en-US" b="0" dirty="0"/>
              <a:t>Title</a:t>
            </a:r>
            <a:r>
              <a:rPr lang="en-US" b="0" baseline="0" dirty="0"/>
              <a:t> of this page in the Menu is “Module Introduction”</a:t>
            </a:r>
            <a:endParaRPr lang="en-US" b="0"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p:txBody>
      </p:sp>
      <p:sp>
        <p:nvSpPr>
          <p:cNvPr id="79876"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93755FA-71F3-40ED-A088-DE7B9A6C1944}" type="slidenum">
              <a:rPr lang="en-US" smtClean="0">
                <a:solidFill>
                  <a:prstClr val="black"/>
                </a:solidFill>
              </a:rPr>
              <a:pPr fontAlgn="base">
                <a:spcBef>
                  <a:spcPct val="0"/>
                </a:spcBef>
                <a:spcAft>
                  <a:spcPct val="0"/>
                </a:spcAft>
                <a:defRPr/>
              </a:pPr>
              <a:t>7</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6060</a:t>
            </a:r>
          </a:p>
          <a:p>
            <a:pPr eaLnBrk="1" hangingPunct="1">
              <a:spcBef>
                <a:spcPct val="0"/>
              </a:spcBef>
            </a:pPr>
            <a:endParaRPr lang="en-US" dirty="0"/>
          </a:p>
          <a:p>
            <a:r>
              <a:rPr lang="en-US" dirty="0"/>
              <a:t>Audio:</a:t>
            </a:r>
            <a:r>
              <a:rPr lang="en-US" sz="1200" b="0" kern="1200" baseline="0" dirty="0">
                <a:solidFill>
                  <a:schemeClr val="tx1"/>
                </a:solidFill>
                <a:latin typeface="+mn-lt"/>
                <a:ea typeface="+mn-ea"/>
                <a:cs typeface="+mn-cs"/>
              </a:rPr>
              <a:t> A reportable event is defined under the CIA as a matter that a reasonable person would consider a probable violation of criminal, civil, or administrative laws, the employment of or contracting with a Covered Person who is an Ineligible Person under the CIA, or the filing of a bankruptcy petition by Shire. </a:t>
            </a:r>
            <a:endParaRPr lang="en-US" b="0" dirty="0"/>
          </a:p>
          <a:p>
            <a:endParaRPr lang="en-US" dirty="0"/>
          </a:p>
          <a:p>
            <a:pPr eaLnBrk="1" hangingPunct="1">
              <a:spcBef>
                <a:spcPct val="0"/>
              </a:spcBef>
            </a:pPr>
            <a:r>
              <a:rPr lang="en-US" dirty="0"/>
              <a:t>Graphic Notes and Source File (if applicable): </a:t>
            </a:r>
            <a:r>
              <a:rPr lang="en-US" b="0" dirty="0"/>
              <a:t>135566239. Add words “Reportable Events” across</a:t>
            </a:r>
            <a:r>
              <a:rPr lang="en-US" b="0" baseline="0" dirty="0"/>
              <a:t> the top of the notebook page. </a:t>
            </a:r>
            <a:endParaRPr lang="en-US" b="0" dirty="0"/>
          </a:p>
          <a:p>
            <a:pPr eaLnBrk="1" hangingPunct="1">
              <a:spcBef>
                <a:spcPct val="0"/>
              </a:spcBef>
            </a:pPr>
            <a:endParaRPr lang="en-US" dirty="0"/>
          </a:p>
          <a:p>
            <a:pPr eaLnBrk="1" hangingPunct="1">
              <a:spcBef>
                <a:spcPct val="0"/>
              </a:spcBef>
            </a:pPr>
            <a:r>
              <a:rPr lang="en-US" dirty="0"/>
              <a:t>Programming Notes:</a:t>
            </a:r>
            <a:endParaRPr lang="en-US" b="0"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US" dirty="0"/>
              <a:t>Page ID: </a:t>
            </a:r>
            <a:r>
              <a:rPr lang="en-US" b="0" dirty="0"/>
              <a:t>6080</a:t>
            </a:r>
          </a:p>
          <a:p>
            <a:pPr eaLnBrk="1" hangingPunct="1">
              <a:spcBef>
                <a:spcPct val="0"/>
              </a:spcBef>
            </a:pPr>
            <a:endParaRPr lang="en-US" dirty="0"/>
          </a:p>
          <a:p>
            <a:r>
              <a:rPr lang="en-US" dirty="0"/>
              <a:t>Audio:</a:t>
            </a:r>
            <a:r>
              <a:rPr lang="en-US" sz="1200" b="0" kern="1200" baseline="0" dirty="0">
                <a:solidFill>
                  <a:schemeClr val="tx1"/>
                </a:solidFill>
                <a:latin typeface="+mn-lt"/>
                <a:ea typeface="+mn-ea"/>
                <a:cs typeface="+mn-cs"/>
              </a:rPr>
              <a:t> Whether a</a:t>
            </a:r>
            <a:r>
              <a:rPr lang="en-US" b="0" kern="1200" dirty="0"/>
              <a:t> Reportable Event is the result of an isolated event or a series of occurrences, it </a:t>
            </a:r>
            <a:r>
              <a:rPr lang="en-US" b="0" dirty="0"/>
              <a:t>must be reported in writing to the OIG within 30 days</a:t>
            </a:r>
            <a:r>
              <a:rPr lang="en-US" b="0" baseline="0" dirty="0"/>
              <a:t> </a:t>
            </a:r>
            <a:r>
              <a:rPr lang="en-US" sz="1200" b="0" kern="1200" baseline="0" dirty="0">
                <a:solidFill>
                  <a:schemeClr val="tx1"/>
                </a:solidFill>
                <a:latin typeface="+mn-lt"/>
                <a:ea typeface="+mn-ea"/>
                <a:cs typeface="+mn-cs"/>
              </a:rPr>
              <a:t>after making the determination that Reportable Event exists</a:t>
            </a:r>
            <a:r>
              <a:rPr lang="en-US" b="0" dirty="0"/>
              <a:t>. The report must include a </a:t>
            </a:r>
            <a:r>
              <a:rPr lang="en-US" sz="1200" b="0" kern="1200" baseline="0" dirty="0">
                <a:solidFill>
                  <a:schemeClr val="tx1"/>
                </a:solidFill>
                <a:latin typeface="+mn-lt"/>
                <a:ea typeface="+mn-ea"/>
                <a:cs typeface="+mn-cs"/>
              </a:rPr>
              <a:t>complete description of the Reportable Event, Shire's actions taken to correct the event, and any further steps Shire plans to take to address the event and prevent its reoccurrence. </a:t>
            </a:r>
            <a:endParaRPr lang="en-US" b="0" dirty="0"/>
          </a:p>
          <a:p>
            <a:endParaRPr lang="en-US" dirty="0"/>
          </a:p>
          <a:p>
            <a:pPr eaLnBrk="1" hangingPunct="1">
              <a:spcBef>
                <a:spcPct val="0"/>
              </a:spcBef>
            </a:pPr>
            <a:r>
              <a:rPr lang="en-US" dirty="0"/>
              <a:t>Graphic Notes and Source File (if applicable): </a:t>
            </a:r>
            <a:r>
              <a:rPr lang="en-US" b="0" dirty="0"/>
              <a:t>iStock_000000929933Small</a:t>
            </a:r>
            <a:endParaRPr lang="en-US" dirty="0"/>
          </a:p>
          <a:p>
            <a:pPr eaLnBrk="1" hangingPunct="1">
              <a:spcBef>
                <a:spcPct val="0"/>
              </a:spcBef>
            </a:pPr>
            <a:endParaRPr lang="en-US" dirty="0"/>
          </a:p>
          <a:p>
            <a:pPr eaLnBrk="1" hangingPunct="1">
              <a:spcBef>
                <a:spcPct val="0"/>
              </a:spcBef>
            </a:pPr>
            <a:r>
              <a:rPr lang="en-US" dirty="0"/>
              <a:t>Programming Notes:</a:t>
            </a:r>
            <a:endParaRPr lang="en-US" b="0" dirty="0"/>
          </a:p>
          <a:p>
            <a:pPr eaLnBrk="1" hangingPunct="1">
              <a:spcBef>
                <a:spcPct val="0"/>
              </a:spcBef>
            </a:pPr>
            <a:endParaRPr lang="en-US" dirty="0"/>
          </a:p>
          <a:p>
            <a:pPr eaLnBrk="1" hangingPunct="1">
              <a:spcBef>
                <a:spcPct val="0"/>
              </a:spcBef>
            </a:pPr>
            <a:endParaRPr lang="en-US" dirty="0"/>
          </a:p>
          <a:p>
            <a:pPr eaLnBrk="1" hangingPunct="1">
              <a:spcBef>
                <a:spcPct val="0"/>
              </a:spcBef>
            </a:pP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83A51CD-B248-451D-919F-6163F043BB40}"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Page Graphic">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180406"/>
            <a:ext cx="9144000" cy="4729943"/>
          </a:xfrm>
          <a:prstGeom prst="rect">
            <a:avLst/>
          </a:prstGeom>
        </p:spPr>
        <p:txBody>
          <a:bodyPr/>
          <a:lstStyle>
            <a:lvl1pPr marL="0" indent="0">
              <a:buNone/>
              <a:defRPr baseline="0"/>
            </a:lvl1pPr>
          </a:lstStyle>
          <a:p>
            <a:r>
              <a:rPr lang="en-US" dirty="0"/>
              <a:t>Full Page Picture</a:t>
            </a:r>
          </a:p>
        </p:txBody>
      </p:sp>
      <p:sp>
        <p:nvSpPr>
          <p:cNvPr id="5" name="TextBox 4"/>
          <p:cNvSpPr txBox="1"/>
          <p:nvPr userDrawn="1"/>
        </p:nvSpPr>
        <p:spPr>
          <a:xfrm>
            <a:off x="7315200" y="6477000"/>
            <a:ext cx="1726755" cy="323165"/>
          </a:xfrm>
          <a:prstGeom prst="rect">
            <a:avLst/>
          </a:prstGeom>
          <a:noFill/>
        </p:spPr>
        <p:txBody>
          <a:bodyPr wrap="none" rtlCol="0">
            <a:spAutoFit/>
          </a:bodyPr>
          <a:lstStyle/>
          <a:p>
            <a:pPr algn="r"/>
            <a:r>
              <a:rPr lang="en-US" sz="1500" dirty="0">
                <a:solidFill>
                  <a:schemeClr val="tx1">
                    <a:lumMod val="85000"/>
                    <a:lumOff val="15000"/>
                  </a:schemeClr>
                </a:solidFill>
                <a:latin typeface="Arial" pitchFamily="34" charset="0"/>
                <a:cs typeface="Arial" pitchFamily="34" charset="0"/>
              </a:rPr>
              <a:t>Full Page Graphic</a:t>
            </a:r>
          </a:p>
        </p:txBody>
      </p:sp>
      <p:sp>
        <p:nvSpPr>
          <p:cNvPr id="3" name="Text Placeholder 2"/>
          <p:cNvSpPr>
            <a:spLocks noGrp="1"/>
          </p:cNvSpPr>
          <p:nvPr>
            <p:ph type="body" sz="quarter" idx="11"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8" name="Text Placeholder 2"/>
          <p:cNvSpPr>
            <a:spLocks noGrp="1"/>
          </p:cNvSpPr>
          <p:nvPr>
            <p:ph type="body" sz="quarter" idx="12"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2957918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cus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endParaRPr lang="en-US" dirty="0"/>
          </a:p>
        </p:txBody>
      </p:sp>
      <p:sp>
        <p:nvSpPr>
          <p:cNvPr id="11" name="Text Placeholder 10"/>
          <p:cNvSpPr>
            <a:spLocks noGrp="1"/>
          </p:cNvSpPr>
          <p:nvPr>
            <p:ph type="body" sz="quarter" idx="11" hasCustomPrompt="1"/>
          </p:nvPr>
        </p:nvSpPr>
        <p:spPr>
          <a:xfrm>
            <a:off x="304800" y="1905000"/>
            <a:ext cx="4419600" cy="369332"/>
          </a:xfrm>
          <a:prstGeom prst="rect">
            <a:avLst/>
          </a:prstGeom>
          <a:solidFill>
            <a:srgbClr val="AADAF0"/>
          </a:solidFill>
        </p:spPr>
        <p:txBody>
          <a:bodyPr lIns="91440" tIns="91440" rIns="91440" bIns="91440">
            <a:spAutoFit/>
          </a:bodyPr>
          <a:lstStyle>
            <a:lvl1pPr marL="0" indent="0">
              <a:buNone/>
              <a:defRPr sz="1200" baseline="0">
                <a:solidFill>
                  <a:schemeClr val="tx1"/>
                </a:solidFill>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16" name="TextBox 15"/>
          <p:cNvSpPr txBox="1"/>
          <p:nvPr userDrawn="1"/>
        </p:nvSpPr>
        <p:spPr>
          <a:xfrm>
            <a:off x="7696200" y="6458635"/>
            <a:ext cx="1436612"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Focus Content</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252849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_Top_Graphic_Bottom">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3291840"/>
            <a:ext cx="9144000" cy="2624052"/>
          </a:xfrm>
          <a:prstGeom prst="rect">
            <a:avLst/>
          </a:prstGeom>
          <a:solidFill>
            <a:schemeClr val="bg1">
              <a:lumMod val="85000"/>
            </a:schemeClr>
          </a:solidFill>
        </p:spPr>
        <p:txBody>
          <a:bodyPr/>
          <a:lstStyle>
            <a:lvl1pPr marL="0" indent="0">
              <a:buNone/>
              <a:defRPr/>
            </a:lvl1pPr>
          </a:lstStyle>
          <a:p>
            <a:endParaRPr lang="en-US" dirty="0"/>
          </a:p>
        </p:txBody>
      </p:sp>
      <p:sp>
        <p:nvSpPr>
          <p:cNvPr id="11" name="Text Placeholder 10"/>
          <p:cNvSpPr>
            <a:spLocks noGrp="1"/>
          </p:cNvSpPr>
          <p:nvPr>
            <p:ph type="body" sz="quarter" idx="11" hasCustomPrompt="1"/>
          </p:nvPr>
        </p:nvSpPr>
        <p:spPr>
          <a:xfrm>
            <a:off x="304800" y="1905000"/>
            <a:ext cx="8610600" cy="1295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8610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6" name="TextBox 5"/>
          <p:cNvSpPr txBox="1"/>
          <p:nvPr userDrawn="1"/>
        </p:nvSpPr>
        <p:spPr>
          <a:xfrm>
            <a:off x="6781800" y="6477000"/>
            <a:ext cx="2286523" cy="323165"/>
          </a:xfrm>
          <a:prstGeom prst="rect">
            <a:avLst/>
          </a:prstGeom>
          <a:noFill/>
        </p:spPr>
        <p:txBody>
          <a:bodyPr wrap="none" rtlCol="0">
            <a:spAutoFit/>
          </a:bodyPr>
          <a:lstStyle/>
          <a:p>
            <a:pPr algn="r"/>
            <a:r>
              <a:rPr lang="en-US" sz="1500" dirty="0">
                <a:solidFill>
                  <a:srgbClr val="5C5C5C"/>
                </a:solidFill>
                <a:latin typeface="Arial" pitchFamily="34" charset="0"/>
                <a:cs typeface="Arial" pitchFamily="34" charset="0"/>
              </a:rPr>
              <a:t>Text Top Graphic Bottom</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1052685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ick_text_reveal_text">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10" name="Text Placeholder 7"/>
          <p:cNvSpPr>
            <a:spLocks noGrp="1"/>
          </p:cNvSpPr>
          <p:nvPr>
            <p:ph type="body" sz="quarter" idx="23" hasCustomPrompt="1"/>
          </p:nvPr>
        </p:nvSpPr>
        <p:spPr>
          <a:xfrm>
            <a:off x="304800" y="2743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2" name="Text Placeholder 7"/>
          <p:cNvSpPr>
            <a:spLocks noGrp="1"/>
          </p:cNvSpPr>
          <p:nvPr>
            <p:ph type="body" sz="quarter" idx="24" hasCustomPrompt="1"/>
          </p:nvPr>
        </p:nvSpPr>
        <p:spPr>
          <a:xfrm>
            <a:off x="304800" y="3124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4" name="Text Placeholder 7"/>
          <p:cNvSpPr>
            <a:spLocks noGrp="1"/>
          </p:cNvSpPr>
          <p:nvPr>
            <p:ph type="body" sz="quarter" idx="25" hasCustomPrompt="1"/>
          </p:nvPr>
        </p:nvSpPr>
        <p:spPr>
          <a:xfrm>
            <a:off x="304800" y="3505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6" name="Text Placeholder 7"/>
          <p:cNvSpPr>
            <a:spLocks noGrp="1"/>
          </p:cNvSpPr>
          <p:nvPr>
            <p:ph type="body" sz="quarter" idx="26" hasCustomPrompt="1"/>
          </p:nvPr>
        </p:nvSpPr>
        <p:spPr>
          <a:xfrm>
            <a:off x="304800" y="3886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7" name="Text Placeholder 7"/>
          <p:cNvSpPr>
            <a:spLocks noGrp="1"/>
          </p:cNvSpPr>
          <p:nvPr>
            <p:ph type="body" sz="quarter" idx="27" hasCustomPrompt="1"/>
          </p:nvPr>
        </p:nvSpPr>
        <p:spPr>
          <a:xfrm>
            <a:off x="304800" y="4267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8" name="Text Placeholder 7"/>
          <p:cNvSpPr>
            <a:spLocks noGrp="1"/>
          </p:cNvSpPr>
          <p:nvPr>
            <p:ph type="body" sz="quarter" idx="28" hasCustomPrompt="1"/>
          </p:nvPr>
        </p:nvSpPr>
        <p:spPr>
          <a:xfrm>
            <a:off x="304800" y="4648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9" name="Text Placeholder 7"/>
          <p:cNvSpPr>
            <a:spLocks noGrp="1"/>
          </p:cNvSpPr>
          <p:nvPr>
            <p:ph type="body" sz="quarter" idx="29" hasCustomPrompt="1"/>
          </p:nvPr>
        </p:nvSpPr>
        <p:spPr>
          <a:xfrm>
            <a:off x="304800" y="5029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20" name="TextBox 19"/>
          <p:cNvSpPr txBox="1"/>
          <p:nvPr userDrawn="1"/>
        </p:nvSpPr>
        <p:spPr>
          <a:xfrm>
            <a:off x="7007556" y="6477000"/>
            <a:ext cx="2060244"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Click Text Reveal Text</a:t>
            </a:r>
          </a:p>
        </p:txBody>
      </p:sp>
      <p:sp>
        <p:nvSpPr>
          <p:cNvPr id="21"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endParaRPr lang="en-US" dirty="0"/>
          </a:p>
        </p:txBody>
      </p:sp>
      <p:sp>
        <p:nvSpPr>
          <p:cNvPr id="22" name="TextBox 21"/>
          <p:cNvSpPr txBox="1"/>
          <p:nvPr userDrawn="1"/>
        </p:nvSpPr>
        <p:spPr>
          <a:xfrm>
            <a:off x="198120" y="2377532"/>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Click each item to learn more.</a:t>
            </a:r>
            <a:endParaRPr lang="en-US" sz="1200" b="1" dirty="0">
              <a:solidFill>
                <a:srgbClr val="118DCC"/>
              </a:solidFill>
              <a:latin typeface="Arial" pitchFamily="34" charset="0"/>
              <a:cs typeface="Arial" pitchFamily="34" charset="0"/>
            </a:endParaRPr>
          </a:p>
        </p:txBody>
      </p:sp>
      <p:sp>
        <p:nvSpPr>
          <p:cNvPr id="25" name="Text Placeholder 2"/>
          <p:cNvSpPr>
            <a:spLocks noGrp="1"/>
          </p:cNvSpPr>
          <p:nvPr>
            <p:ph type="body" sz="quarter" idx="30"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6" name="Text Placeholder 2"/>
          <p:cNvSpPr>
            <a:spLocks noGrp="1"/>
          </p:cNvSpPr>
          <p:nvPr>
            <p:ph type="body" sz="quarter" idx="31"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2288233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ick text reveal text - reveal sample">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10" name="Text Placeholder 7"/>
          <p:cNvSpPr>
            <a:spLocks noGrp="1"/>
          </p:cNvSpPr>
          <p:nvPr>
            <p:ph type="body" sz="quarter" idx="23" hasCustomPrompt="1"/>
          </p:nvPr>
        </p:nvSpPr>
        <p:spPr>
          <a:xfrm>
            <a:off x="304800" y="2743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2" name="Text Placeholder 7"/>
          <p:cNvSpPr>
            <a:spLocks noGrp="1"/>
          </p:cNvSpPr>
          <p:nvPr>
            <p:ph type="body" sz="quarter" idx="24" hasCustomPrompt="1"/>
          </p:nvPr>
        </p:nvSpPr>
        <p:spPr>
          <a:xfrm>
            <a:off x="304800" y="3124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4" name="Text Placeholder 7"/>
          <p:cNvSpPr>
            <a:spLocks noGrp="1"/>
          </p:cNvSpPr>
          <p:nvPr>
            <p:ph type="body" sz="quarter" idx="25" hasCustomPrompt="1"/>
          </p:nvPr>
        </p:nvSpPr>
        <p:spPr>
          <a:xfrm>
            <a:off x="304800" y="3505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6" name="Text Placeholder 7"/>
          <p:cNvSpPr>
            <a:spLocks noGrp="1"/>
          </p:cNvSpPr>
          <p:nvPr>
            <p:ph type="body" sz="quarter" idx="26" hasCustomPrompt="1"/>
          </p:nvPr>
        </p:nvSpPr>
        <p:spPr>
          <a:xfrm>
            <a:off x="304800" y="3886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7" name="Text Placeholder 7"/>
          <p:cNvSpPr>
            <a:spLocks noGrp="1"/>
          </p:cNvSpPr>
          <p:nvPr>
            <p:ph type="body" sz="quarter" idx="27" hasCustomPrompt="1"/>
          </p:nvPr>
        </p:nvSpPr>
        <p:spPr>
          <a:xfrm>
            <a:off x="304800" y="4267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8" name="Text Placeholder 7"/>
          <p:cNvSpPr>
            <a:spLocks noGrp="1"/>
          </p:cNvSpPr>
          <p:nvPr>
            <p:ph type="body" sz="quarter" idx="28" hasCustomPrompt="1"/>
          </p:nvPr>
        </p:nvSpPr>
        <p:spPr>
          <a:xfrm>
            <a:off x="304800" y="4648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9" name="Text Placeholder 7"/>
          <p:cNvSpPr>
            <a:spLocks noGrp="1"/>
          </p:cNvSpPr>
          <p:nvPr>
            <p:ph type="body" sz="quarter" idx="29" hasCustomPrompt="1"/>
          </p:nvPr>
        </p:nvSpPr>
        <p:spPr>
          <a:xfrm>
            <a:off x="304800" y="5029200"/>
            <a:ext cx="44196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20" name="TextBox 19"/>
          <p:cNvSpPr txBox="1"/>
          <p:nvPr userDrawn="1"/>
        </p:nvSpPr>
        <p:spPr>
          <a:xfrm>
            <a:off x="7007556" y="6477000"/>
            <a:ext cx="2060244"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Click Text Reveal Text</a:t>
            </a:r>
          </a:p>
        </p:txBody>
      </p:sp>
      <p:sp>
        <p:nvSpPr>
          <p:cNvPr id="4" name="Rectangle 3"/>
          <p:cNvSpPr/>
          <p:nvPr userDrawn="1"/>
        </p:nvSpPr>
        <p:spPr>
          <a:xfrm>
            <a:off x="5181600" y="1143000"/>
            <a:ext cx="3962400" cy="4876800"/>
          </a:xfrm>
          <a:prstGeom prst="rect">
            <a:avLst/>
          </a:prstGeom>
          <a:solidFill>
            <a:srgbClr val="AADA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p:cNvSpPr>
            <a:spLocks noGrp="1"/>
          </p:cNvSpPr>
          <p:nvPr>
            <p:ph type="body" sz="quarter" idx="31" hasCustomPrompt="1"/>
          </p:nvPr>
        </p:nvSpPr>
        <p:spPr>
          <a:xfrm>
            <a:off x="5486400" y="1371600"/>
            <a:ext cx="3505200" cy="381000"/>
          </a:xfrm>
        </p:spPr>
        <p:txBody>
          <a:bodyPr lIns="0" tIns="0" rIns="0" bIns="0"/>
          <a:lstStyle>
            <a:lvl1pPr marL="0" indent="0">
              <a:defRPr sz="1400" b="1">
                <a:latin typeface="Arial" pitchFamily="34" charset="0"/>
                <a:cs typeface="Arial" pitchFamily="34" charset="0"/>
              </a:defRPr>
            </a:lvl1pPr>
          </a:lstStyle>
          <a:p>
            <a:pPr lvl="0"/>
            <a:r>
              <a:rPr lang="en-US" dirty="0"/>
              <a:t>Reveal Title</a:t>
            </a:r>
          </a:p>
        </p:txBody>
      </p:sp>
      <p:sp>
        <p:nvSpPr>
          <p:cNvPr id="22" name="Text Placeholder 6"/>
          <p:cNvSpPr>
            <a:spLocks noGrp="1"/>
          </p:cNvSpPr>
          <p:nvPr>
            <p:ph type="body" sz="quarter" idx="32" hasCustomPrompt="1"/>
          </p:nvPr>
        </p:nvSpPr>
        <p:spPr>
          <a:xfrm>
            <a:off x="5486400" y="1795548"/>
            <a:ext cx="3505200" cy="4071851"/>
          </a:xfrm>
        </p:spPr>
        <p:txBody>
          <a:bodyPr lIns="0" tIns="0" rIns="0" bIns="0"/>
          <a:lstStyle>
            <a:lvl1pPr marL="0" indent="0">
              <a:defRPr sz="1200" b="0">
                <a:latin typeface="Arial" pitchFamily="34" charset="0"/>
                <a:cs typeface="Arial" pitchFamily="34" charset="0"/>
              </a:defRPr>
            </a:lvl1pPr>
          </a:lstStyle>
          <a:p>
            <a:pPr lvl="0"/>
            <a:r>
              <a:rPr lang="en-US" dirty="0"/>
              <a:t>Reveal Text</a:t>
            </a:r>
          </a:p>
        </p:txBody>
      </p:sp>
      <p:sp>
        <p:nvSpPr>
          <p:cNvPr id="21" name="TextBox 20"/>
          <p:cNvSpPr txBox="1"/>
          <p:nvPr userDrawn="1"/>
        </p:nvSpPr>
        <p:spPr>
          <a:xfrm>
            <a:off x="198120" y="2377532"/>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Click each item to learn more.</a:t>
            </a:r>
            <a:endParaRPr lang="en-US" sz="1200" b="1" dirty="0">
              <a:solidFill>
                <a:srgbClr val="118DCC"/>
              </a:solidFill>
              <a:latin typeface="Arial" pitchFamily="34" charset="0"/>
              <a:cs typeface="Arial" pitchFamily="34" charset="0"/>
            </a:endParaRPr>
          </a:p>
        </p:txBody>
      </p:sp>
      <p:sp>
        <p:nvSpPr>
          <p:cNvPr id="25" name="Text Placeholder 2"/>
          <p:cNvSpPr>
            <a:spLocks noGrp="1"/>
          </p:cNvSpPr>
          <p:nvPr>
            <p:ph type="body" sz="quarter" idx="3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6" name="Text Placeholder 2"/>
          <p:cNvSpPr>
            <a:spLocks noGrp="1"/>
          </p:cNvSpPr>
          <p:nvPr>
            <p:ph type="body" sz="quarter" idx="3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2390830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ick_graphic_reveal_text">
    <p:spTree>
      <p:nvGrpSpPr>
        <p:cNvPr id="1" name=""/>
        <p:cNvGrpSpPr/>
        <p:nvPr/>
      </p:nvGrpSpPr>
      <p:grpSpPr>
        <a:xfrm>
          <a:off x="0" y="0"/>
          <a:ext cx="0" cy="0"/>
          <a:chOff x="0" y="0"/>
          <a:chExt cx="0" cy="0"/>
        </a:xfrm>
      </p:grpSpPr>
      <p:sp>
        <p:nvSpPr>
          <p:cNvPr id="5" name="Text Placeholder 10"/>
          <p:cNvSpPr>
            <a:spLocks noGrp="1"/>
          </p:cNvSpPr>
          <p:nvPr>
            <p:ph type="body" sz="quarter" idx="11" hasCustomPrompt="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6" name="Straight Connector 5"/>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9" name="Picture Placeholder 4"/>
          <p:cNvSpPr>
            <a:spLocks noGrp="1"/>
          </p:cNvSpPr>
          <p:nvPr>
            <p:ph type="pic" sz="quarter" idx="16" hasCustomPrompt="1"/>
          </p:nvPr>
        </p:nvSpPr>
        <p:spPr>
          <a:xfrm>
            <a:off x="3408218" y="4081153"/>
            <a:ext cx="1478280" cy="1080655"/>
          </a:xfrm>
          <a:prstGeom prst="rect">
            <a:avLst/>
          </a:prstGeom>
        </p:spPr>
        <p:txBody>
          <a:bodyPr/>
          <a:lstStyle>
            <a:lvl1pPr marL="0" indent="0">
              <a:buNone/>
              <a:defRPr/>
            </a:lvl1pPr>
          </a:lstStyle>
          <a:p>
            <a:r>
              <a:rPr lang="en-US" dirty="0"/>
              <a:t> </a:t>
            </a:r>
          </a:p>
        </p:txBody>
      </p:sp>
      <p:sp>
        <p:nvSpPr>
          <p:cNvPr id="10" name="Picture Placeholder 4"/>
          <p:cNvSpPr>
            <a:spLocks noGrp="1"/>
          </p:cNvSpPr>
          <p:nvPr>
            <p:ph type="pic" sz="quarter" idx="17" hasCustomPrompt="1"/>
          </p:nvPr>
        </p:nvSpPr>
        <p:spPr>
          <a:xfrm>
            <a:off x="3376551" y="2643303"/>
            <a:ext cx="1509947" cy="1080655"/>
          </a:xfrm>
          <a:prstGeom prst="rect">
            <a:avLst/>
          </a:prstGeom>
        </p:spPr>
        <p:txBody>
          <a:bodyPr/>
          <a:lstStyle>
            <a:lvl1pPr marL="0" indent="0">
              <a:buNone/>
              <a:defRPr/>
            </a:lvl1pPr>
          </a:lstStyle>
          <a:p>
            <a:r>
              <a:rPr lang="en-US" dirty="0"/>
              <a:t> </a:t>
            </a:r>
          </a:p>
        </p:txBody>
      </p:sp>
      <p:sp>
        <p:nvSpPr>
          <p:cNvPr id="11" name="Picture Placeholder 4"/>
          <p:cNvSpPr>
            <a:spLocks noGrp="1"/>
          </p:cNvSpPr>
          <p:nvPr>
            <p:ph type="pic" sz="quarter" idx="18" hasCustomPrompt="1"/>
          </p:nvPr>
        </p:nvSpPr>
        <p:spPr>
          <a:xfrm>
            <a:off x="1848988" y="4081153"/>
            <a:ext cx="1509947" cy="1080655"/>
          </a:xfrm>
          <a:prstGeom prst="rect">
            <a:avLst/>
          </a:prstGeom>
        </p:spPr>
        <p:txBody>
          <a:bodyPr/>
          <a:lstStyle>
            <a:lvl1pPr marL="0" indent="0">
              <a:buNone/>
              <a:defRPr/>
            </a:lvl1pPr>
          </a:lstStyle>
          <a:p>
            <a:r>
              <a:rPr lang="en-US" dirty="0"/>
              <a:t> </a:t>
            </a:r>
          </a:p>
        </p:txBody>
      </p:sp>
      <p:sp>
        <p:nvSpPr>
          <p:cNvPr id="12" name="Picture Placeholder 4"/>
          <p:cNvSpPr>
            <a:spLocks noGrp="1"/>
          </p:cNvSpPr>
          <p:nvPr>
            <p:ph type="pic" sz="quarter" idx="19" hasCustomPrompt="1"/>
          </p:nvPr>
        </p:nvSpPr>
        <p:spPr>
          <a:xfrm>
            <a:off x="1848988" y="2643303"/>
            <a:ext cx="1509947" cy="1080655"/>
          </a:xfrm>
          <a:prstGeom prst="rect">
            <a:avLst/>
          </a:prstGeom>
        </p:spPr>
        <p:txBody>
          <a:bodyPr/>
          <a:lstStyle>
            <a:lvl1pPr marL="0" indent="0">
              <a:buNone/>
              <a:defRPr/>
            </a:lvl1pPr>
          </a:lstStyle>
          <a:p>
            <a:r>
              <a:rPr lang="en-US" dirty="0"/>
              <a:t> </a:t>
            </a:r>
          </a:p>
        </p:txBody>
      </p:sp>
      <p:sp>
        <p:nvSpPr>
          <p:cNvPr id="13" name="Picture Placeholder 4"/>
          <p:cNvSpPr>
            <a:spLocks noGrp="1"/>
          </p:cNvSpPr>
          <p:nvPr>
            <p:ph type="pic" sz="quarter" idx="20" hasCustomPrompt="1"/>
          </p:nvPr>
        </p:nvSpPr>
        <p:spPr>
          <a:xfrm>
            <a:off x="321426" y="4081153"/>
            <a:ext cx="1509947" cy="1080655"/>
          </a:xfrm>
          <a:prstGeom prst="rect">
            <a:avLst/>
          </a:prstGeom>
        </p:spPr>
        <p:txBody>
          <a:bodyPr/>
          <a:lstStyle>
            <a:lvl1pPr marL="0" indent="0">
              <a:buNone/>
              <a:defRPr/>
            </a:lvl1pPr>
          </a:lstStyle>
          <a:p>
            <a:r>
              <a:rPr lang="en-US" dirty="0"/>
              <a:t> </a:t>
            </a:r>
          </a:p>
        </p:txBody>
      </p:sp>
      <p:sp>
        <p:nvSpPr>
          <p:cNvPr id="14" name="Picture Placeholder 4"/>
          <p:cNvSpPr>
            <a:spLocks noGrp="1"/>
          </p:cNvSpPr>
          <p:nvPr>
            <p:ph type="pic" sz="quarter" idx="21" hasCustomPrompt="1"/>
          </p:nvPr>
        </p:nvSpPr>
        <p:spPr>
          <a:xfrm>
            <a:off x="321426" y="2643303"/>
            <a:ext cx="1509947" cy="1080655"/>
          </a:xfrm>
          <a:prstGeom prst="rect">
            <a:avLst/>
          </a:prstGeom>
        </p:spPr>
        <p:txBody>
          <a:bodyPr/>
          <a:lstStyle>
            <a:lvl1pPr marL="0" indent="0">
              <a:buNone/>
              <a:defRPr/>
            </a:lvl1pPr>
          </a:lstStyle>
          <a:p>
            <a:r>
              <a:rPr lang="en-US" dirty="0"/>
              <a:t> </a:t>
            </a:r>
          </a:p>
        </p:txBody>
      </p:sp>
      <p:sp>
        <p:nvSpPr>
          <p:cNvPr id="15" name="Text Placeholder 7"/>
          <p:cNvSpPr>
            <a:spLocks noGrp="1"/>
          </p:cNvSpPr>
          <p:nvPr>
            <p:ph type="body" sz="quarter" idx="22" hasCustomPrompt="1"/>
          </p:nvPr>
        </p:nvSpPr>
        <p:spPr>
          <a:xfrm>
            <a:off x="1865870" y="3758738"/>
            <a:ext cx="1495168"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6" name="Text Placeholder 7"/>
          <p:cNvSpPr>
            <a:spLocks noGrp="1"/>
          </p:cNvSpPr>
          <p:nvPr>
            <p:ph type="body" sz="quarter" idx="23" hasCustomPrompt="1"/>
          </p:nvPr>
        </p:nvSpPr>
        <p:spPr>
          <a:xfrm>
            <a:off x="304800" y="3758738"/>
            <a:ext cx="15240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7" name="Text Placeholder 7"/>
          <p:cNvSpPr>
            <a:spLocks noGrp="1"/>
          </p:cNvSpPr>
          <p:nvPr>
            <p:ph type="body" sz="quarter" idx="24" hasCustomPrompt="1"/>
          </p:nvPr>
        </p:nvSpPr>
        <p:spPr>
          <a:xfrm>
            <a:off x="3391930" y="3758738"/>
            <a:ext cx="148487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8" name="Text Placeholder 7"/>
          <p:cNvSpPr>
            <a:spLocks noGrp="1"/>
          </p:cNvSpPr>
          <p:nvPr>
            <p:ph type="body" sz="quarter" idx="25" hasCustomPrompt="1"/>
          </p:nvPr>
        </p:nvSpPr>
        <p:spPr>
          <a:xfrm>
            <a:off x="1856508" y="5199611"/>
            <a:ext cx="1504529"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19" name="Text Placeholder 7"/>
          <p:cNvSpPr>
            <a:spLocks noGrp="1"/>
          </p:cNvSpPr>
          <p:nvPr>
            <p:ph type="body" sz="quarter" idx="26" hasCustomPrompt="1"/>
          </p:nvPr>
        </p:nvSpPr>
        <p:spPr>
          <a:xfrm>
            <a:off x="332509" y="5199611"/>
            <a:ext cx="1496291"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20" name="Text Placeholder 7"/>
          <p:cNvSpPr>
            <a:spLocks noGrp="1"/>
          </p:cNvSpPr>
          <p:nvPr>
            <p:ph type="body" sz="quarter" idx="27" hasCustomPrompt="1"/>
          </p:nvPr>
        </p:nvSpPr>
        <p:spPr>
          <a:xfrm>
            <a:off x="3380509" y="5199611"/>
            <a:ext cx="1524000" cy="304800"/>
          </a:xfrm>
          <a:prstGeom prst="rect">
            <a:avLst/>
          </a:prstGeom>
          <a:solidFill>
            <a:srgbClr val="2994D1"/>
          </a:solidFill>
        </p:spPr>
        <p:txBody>
          <a:bodyPr lIns="320040" anchor="ctr"/>
          <a:lstStyle>
            <a:lvl1pPr marL="0" indent="0">
              <a:buNone/>
              <a:defRPr sz="1100">
                <a:solidFill>
                  <a:schemeClr val="bg1"/>
                </a:solidFill>
                <a:latin typeface="Arial" pitchFamily="34" charset="0"/>
                <a:cs typeface="Arial" pitchFamily="34" charset="0"/>
              </a:defRPr>
            </a:lvl1pPr>
          </a:lstStyle>
          <a:p>
            <a:pPr lvl="0"/>
            <a:r>
              <a:rPr lang="en-US" dirty="0"/>
              <a:t>Click Item</a:t>
            </a:r>
          </a:p>
        </p:txBody>
      </p:sp>
      <p:sp>
        <p:nvSpPr>
          <p:cNvPr id="23" name="TextBox 22"/>
          <p:cNvSpPr txBox="1"/>
          <p:nvPr userDrawn="1"/>
        </p:nvSpPr>
        <p:spPr>
          <a:xfrm>
            <a:off x="6528977" y="6477000"/>
            <a:ext cx="2386423"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Click Graphic Reveal Text</a:t>
            </a:r>
          </a:p>
        </p:txBody>
      </p:sp>
      <p:sp>
        <p:nvSpPr>
          <p:cNvPr id="22" name="TextBox 21"/>
          <p:cNvSpPr txBox="1"/>
          <p:nvPr userDrawn="1"/>
        </p:nvSpPr>
        <p:spPr>
          <a:xfrm>
            <a:off x="198120" y="2377532"/>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Click each item to learn more.</a:t>
            </a:r>
            <a:endParaRPr lang="en-US" sz="1200" b="1" dirty="0">
              <a:solidFill>
                <a:srgbClr val="118DCC"/>
              </a:solidFill>
              <a:latin typeface="Arial" pitchFamily="34" charset="0"/>
              <a:cs typeface="Arial" pitchFamily="34" charset="0"/>
            </a:endParaRPr>
          </a:p>
        </p:txBody>
      </p:sp>
      <p:sp>
        <p:nvSpPr>
          <p:cNvPr id="25" name="Text Placeholder 2"/>
          <p:cNvSpPr>
            <a:spLocks noGrp="1"/>
          </p:cNvSpPr>
          <p:nvPr>
            <p:ph type="body" sz="quarter" idx="28"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6" name="Text Placeholder 2"/>
          <p:cNvSpPr>
            <a:spLocks noGrp="1"/>
          </p:cNvSpPr>
          <p:nvPr>
            <p:ph type="body" sz="quarter" idx="29"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258850070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ple Choice">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7" name="Picture Placeholder 8"/>
          <p:cNvSpPr>
            <a:spLocks noGrp="1"/>
          </p:cNvSpPr>
          <p:nvPr>
            <p:ph type="pic" sz="quarter" idx="10"/>
          </p:nvPr>
        </p:nvSpPr>
        <p:spPr>
          <a:xfrm>
            <a:off x="5181600" y="1795548"/>
            <a:ext cx="3657600" cy="3690852"/>
          </a:xfrm>
          <a:prstGeom prst="rect">
            <a:avLst/>
          </a:prstGeom>
          <a:solidFill>
            <a:schemeClr val="bg1">
              <a:lumMod val="85000"/>
            </a:schemeClr>
          </a:solidFill>
        </p:spPr>
        <p:txBody>
          <a:bodyPr/>
          <a:lstStyle>
            <a:lvl1pPr marL="0" indent="0">
              <a:buNone/>
              <a:defRPr/>
            </a:lvl1pPr>
          </a:lstStyle>
          <a:p>
            <a:endParaRPr lang="en-US" dirty="0"/>
          </a:p>
        </p:txBody>
      </p:sp>
      <p:sp>
        <p:nvSpPr>
          <p:cNvPr id="19" name="Text Placeholder 7"/>
          <p:cNvSpPr>
            <a:spLocks noGrp="1"/>
          </p:cNvSpPr>
          <p:nvPr>
            <p:ph type="body" sz="quarter" idx="29" hasCustomPrompt="1"/>
          </p:nvPr>
        </p:nvSpPr>
        <p:spPr>
          <a:xfrm>
            <a:off x="304800"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Submit</a:t>
            </a:r>
          </a:p>
        </p:txBody>
      </p:sp>
      <p:sp>
        <p:nvSpPr>
          <p:cNvPr id="20" name="Text Placeholder 7"/>
          <p:cNvSpPr>
            <a:spLocks noGrp="1"/>
          </p:cNvSpPr>
          <p:nvPr>
            <p:ph type="body" sz="quarter" idx="30" hasCustomPrompt="1"/>
          </p:nvPr>
        </p:nvSpPr>
        <p:spPr>
          <a:xfrm>
            <a:off x="1709651"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Reset</a:t>
            </a:r>
          </a:p>
        </p:txBody>
      </p:sp>
      <p:sp>
        <p:nvSpPr>
          <p:cNvPr id="5" name="Text Placeholder 4"/>
          <p:cNvSpPr>
            <a:spLocks noGrp="1"/>
          </p:cNvSpPr>
          <p:nvPr>
            <p:ph type="body" sz="quarter" idx="31" hasCustomPrompt="1"/>
          </p:nvPr>
        </p:nvSpPr>
        <p:spPr>
          <a:xfrm>
            <a:off x="617912" y="27182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6" name="Oval 5"/>
          <p:cNvSpPr/>
          <p:nvPr userDrawn="1"/>
        </p:nvSpPr>
        <p:spPr>
          <a:xfrm>
            <a:off x="403404" y="27432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7543800" y="6477000"/>
            <a:ext cx="1503938"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Multiple Choice</a:t>
            </a:r>
          </a:p>
        </p:txBody>
      </p:sp>
      <p:sp>
        <p:nvSpPr>
          <p:cNvPr id="2" name="Rectangle 1"/>
          <p:cNvSpPr/>
          <p:nvPr userDrawn="1"/>
        </p:nvSpPr>
        <p:spPr>
          <a:xfrm>
            <a:off x="304800" y="26670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4"/>
          <p:cNvSpPr>
            <a:spLocks noGrp="1"/>
          </p:cNvSpPr>
          <p:nvPr>
            <p:ph type="body" sz="quarter" idx="36" hasCustomPrompt="1"/>
          </p:nvPr>
        </p:nvSpPr>
        <p:spPr>
          <a:xfrm>
            <a:off x="617912" y="34040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1" name="Oval 30"/>
          <p:cNvSpPr/>
          <p:nvPr userDrawn="1"/>
        </p:nvSpPr>
        <p:spPr>
          <a:xfrm>
            <a:off x="403404" y="34290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304800" y="33528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4"/>
          <p:cNvSpPr>
            <a:spLocks noGrp="1"/>
          </p:cNvSpPr>
          <p:nvPr>
            <p:ph type="body" sz="quarter" idx="37" hasCustomPrompt="1"/>
          </p:nvPr>
        </p:nvSpPr>
        <p:spPr>
          <a:xfrm>
            <a:off x="614855" y="40898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4" name="Oval 33"/>
          <p:cNvSpPr/>
          <p:nvPr userDrawn="1"/>
        </p:nvSpPr>
        <p:spPr>
          <a:xfrm>
            <a:off x="400347" y="41148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301743" y="40386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4"/>
          <p:cNvSpPr>
            <a:spLocks noGrp="1"/>
          </p:cNvSpPr>
          <p:nvPr>
            <p:ph type="body" sz="quarter" idx="38" hasCustomPrompt="1"/>
          </p:nvPr>
        </p:nvSpPr>
        <p:spPr>
          <a:xfrm>
            <a:off x="614855" y="47756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7" name="Oval 36"/>
          <p:cNvSpPr/>
          <p:nvPr userDrawn="1"/>
        </p:nvSpPr>
        <p:spPr>
          <a:xfrm>
            <a:off x="400347" y="48006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301743" y="47244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userDrawn="1"/>
        </p:nvSpPr>
        <p:spPr>
          <a:xfrm>
            <a:off x="198120" y="2377532"/>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Select the best response and click Submit.</a:t>
            </a:r>
            <a:endParaRPr lang="en-US" sz="1200" b="1" dirty="0">
              <a:solidFill>
                <a:srgbClr val="118DCC"/>
              </a:solidFill>
              <a:latin typeface="Arial" pitchFamily="34" charset="0"/>
              <a:cs typeface="Arial" pitchFamily="34" charset="0"/>
            </a:endParaRPr>
          </a:p>
        </p:txBody>
      </p:sp>
      <p:sp>
        <p:nvSpPr>
          <p:cNvPr id="25" name="Text Placeholder 2"/>
          <p:cNvSpPr>
            <a:spLocks noGrp="1"/>
          </p:cNvSpPr>
          <p:nvPr>
            <p:ph type="body" sz="quarter" idx="39"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6" name="Text Placeholder 2"/>
          <p:cNvSpPr>
            <a:spLocks noGrp="1"/>
          </p:cNvSpPr>
          <p:nvPr>
            <p:ph type="body" sz="quarter" idx="40"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783538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nowledge Check">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7" name="Picture Placeholder 8"/>
          <p:cNvSpPr>
            <a:spLocks noGrp="1"/>
          </p:cNvSpPr>
          <p:nvPr>
            <p:ph type="pic" sz="quarter" idx="10" hasCustomPrompt="1"/>
          </p:nvPr>
        </p:nvSpPr>
        <p:spPr>
          <a:xfrm>
            <a:off x="5181600" y="1795548"/>
            <a:ext cx="3657600" cy="369085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US" dirty="0"/>
              <a:t> </a:t>
            </a:r>
          </a:p>
        </p:txBody>
      </p:sp>
      <p:sp>
        <p:nvSpPr>
          <p:cNvPr id="19" name="Text Placeholder 7"/>
          <p:cNvSpPr>
            <a:spLocks noGrp="1"/>
          </p:cNvSpPr>
          <p:nvPr>
            <p:ph type="body" sz="quarter" idx="29" hasCustomPrompt="1"/>
          </p:nvPr>
        </p:nvSpPr>
        <p:spPr>
          <a:xfrm>
            <a:off x="304800"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Submit</a:t>
            </a:r>
          </a:p>
        </p:txBody>
      </p:sp>
      <p:sp>
        <p:nvSpPr>
          <p:cNvPr id="20" name="Text Placeholder 7"/>
          <p:cNvSpPr>
            <a:spLocks noGrp="1"/>
          </p:cNvSpPr>
          <p:nvPr>
            <p:ph type="body" sz="quarter" idx="30" hasCustomPrompt="1"/>
          </p:nvPr>
        </p:nvSpPr>
        <p:spPr>
          <a:xfrm>
            <a:off x="1709651" y="5486400"/>
            <a:ext cx="1371600" cy="228600"/>
          </a:xfrm>
          <a:prstGeom prst="rect">
            <a:avLst/>
          </a:prstGeom>
          <a:solidFill>
            <a:srgbClr val="0071B9"/>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Reset</a:t>
            </a:r>
          </a:p>
        </p:txBody>
      </p:sp>
      <p:sp>
        <p:nvSpPr>
          <p:cNvPr id="5" name="Text Placeholder 4"/>
          <p:cNvSpPr>
            <a:spLocks noGrp="1"/>
          </p:cNvSpPr>
          <p:nvPr>
            <p:ph type="body" sz="quarter" idx="31" hasCustomPrompt="1"/>
          </p:nvPr>
        </p:nvSpPr>
        <p:spPr>
          <a:xfrm>
            <a:off x="617912" y="27182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6" name="Oval 5"/>
          <p:cNvSpPr/>
          <p:nvPr userDrawn="1"/>
        </p:nvSpPr>
        <p:spPr>
          <a:xfrm>
            <a:off x="403404" y="27432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7315200" y="6486698"/>
            <a:ext cx="1739579"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Knowledge Check</a:t>
            </a:r>
          </a:p>
        </p:txBody>
      </p:sp>
      <p:sp>
        <p:nvSpPr>
          <p:cNvPr id="2" name="Rectangle 1"/>
          <p:cNvSpPr/>
          <p:nvPr userDrawn="1"/>
        </p:nvSpPr>
        <p:spPr>
          <a:xfrm>
            <a:off x="304800" y="26670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4"/>
          <p:cNvSpPr>
            <a:spLocks noGrp="1"/>
          </p:cNvSpPr>
          <p:nvPr>
            <p:ph type="body" sz="quarter" idx="36" hasCustomPrompt="1"/>
          </p:nvPr>
        </p:nvSpPr>
        <p:spPr>
          <a:xfrm>
            <a:off x="617912" y="34040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1" name="Oval 30"/>
          <p:cNvSpPr/>
          <p:nvPr userDrawn="1"/>
        </p:nvSpPr>
        <p:spPr>
          <a:xfrm>
            <a:off x="403404" y="34290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304800" y="33528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4"/>
          <p:cNvSpPr>
            <a:spLocks noGrp="1"/>
          </p:cNvSpPr>
          <p:nvPr>
            <p:ph type="body" sz="quarter" idx="37" hasCustomPrompt="1"/>
          </p:nvPr>
        </p:nvSpPr>
        <p:spPr>
          <a:xfrm>
            <a:off x="614855" y="40898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4" name="Oval 33"/>
          <p:cNvSpPr/>
          <p:nvPr userDrawn="1"/>
        </p:nvSpPr>
        <p:spPr>
          <a:xfrm>
            <a:off x="400347" y="41148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301743" y="40386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4"/>
          <p:cNvSpPr>
            <a:spLocks noGrp="1"/>
          </p:cNvSpPr>
          <p:nvPr>
            <p:ph type="body" sz="quarter" idx="38" hasCustomPrompt="1"/>
          </p:nvPr>
        </p:nvSpPr>
        <p:spPr>
          <a:xfrm>
            <a:off x="614855" y="47756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7" name="Oval 36"/>
          <p:cNvSpPr/>
          <p:nvPr userDrawn="1"/>
        </p:nvSpPr>
        <p:spPr>
          <a:xfrm>
            <a:off x="400347" y="48006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301743" y="47244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userDrawn="1"/>
        </p:nvSpPr>
        <p:spPr>
          <a:xfrm>
            <a:off x="198120" y="2377532"/>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Select the best response and click Submit.</a:t>
            </a:r>
            <a:endParaRPr lang="en-US" sz="1200" b="1" dirty="0">
              <a:solidFill>
                <a:srgbClr val="118DCC"/>
              </a:solidFill>
              <a:latin typeface="Arial" pitchFamily="34" charset="0"/>
              <a:cs typeface="Arial" pitchFamily="34" charset="0"/>
            </a:endParaRPr>
          </a:p>
        </p:txBody>
      </p:sp>
      <p:sp>
        <p:nvSpPr>
          <p:cNvPr id="25" name="Text Placeholder 2"/>
          <p:cNvSpPr>
            <a:spLocks noGrp="1"/>
          </p:cNvSpPr>
          <p:nvPr>
            <p:ph type="body" sz="quarter" idx="39"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6" name="Text Placeholder 2"/>
          <p:cNvSpPr>
            <a:spLocks noGrp="1"/>
          </p:cNvSpPr>
          <p:nvPr>
            <p:ph type="body" sz="quarter" idx="40"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3623191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cenario Decision">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4572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7" name="Picture Placeholder 8"/>
          <p:cNvSpPr>
            <a:spLocks noGrp="1"/>
          </p:cNvSpPr>
          <p:nvPr>
            <p:ph type="pic" sz="quarter" idx="10"/>
          </p:nvPr>
        </p:nvSpPr>
        <p:spPr>
          <a:xfrm>
            <a:off x="5181600" y="1795548"/>
            <a:ext cx="3657600" cy="3690852"/>
          </a:xfrm>
          <a:prstGeom prst="rect">
            <a:avLst/>
          </a:prstGeom>
          <a:solidFill>
            <a:schemeClr val="bg1">
              <a:lumMod val="85000"/>
            </a:schemeClr>
          </a:solidFill>
        </p:spPr>
        <p:txBody>
          <a:bodyPr/>
          <a:lstStyle>
            <a:lvl1pPr marL="0" indent="0">
              <a:buNone/>
              <a:defRPr/>
            </a:lvl1pPr>
          </a:lstStyle>
          <a:p>
            <a:endParaRPr lang="en-US" dirty="0"/>
          </a:p>
        </p:txBody>
      </p:sp>
      <p:sp>
        <p:nvSpPr>
          <p:cNvPr id="19" name="Text Placeholder 7"/>
          <p:cNvSpPr>
            <a:spLocks noGrp="1"/>
          </p:cNvSpPr>
          <p:nvPr>
            <p:ph type="body" sz="quarter" idx="29" hasCustomPrompt="1"/>
          </p:nvPr>
        </p:nvSpPr>
        <p:spPr>
          <a:xfrm>
            <a:off x="304800" y="5486400"/>
            <a:ext cx="1371600" cy="228600"/>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Submit</a:t>
            </a:r>
          </a:p>
        </p:txBody>
      </p:sp>
      <p:sp>
        <p:nvSpPr>
          <p:cNvPr id="5" name="Text Placeholder 4"/>
          <p:cNvSpPr>
            <a:spLocks noGrp="1"/>
          </p:cNvSpPr>
          <p:nvPr>
            <p:ph type="body" sz="quarter" idx="31" hasCustomPrompt="1"/>
          </p:nvPr>
        </p:nvSpPr>
        <p:spPr>
          <a:xfrm>
            <a:off x="617912" y="27182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6" name="Oval 5"/>
          <p:cNvSpPr/>
          <p:nvPr userDrawn="1"/>
        </p:nvSpPr>
        <p:spPr>
          <a:xfrm>
            <a:off x="403404" y="27432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6629400" y="6477000"/>
            <a:ext cx="2412840"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Multiple</a:t>
            </a:r>
            <a:r>
              <a:rPr lang="en-US" sz="1500" baseline="0" dirty="0">
                <a:solidFill>
                  <a:schemeClr val="tx1">
                    <a:lumMod val="85000"/>
                    <a:lumOff val="15000"/>
                  </a:schemeClr>
                </a:solidFill>
                <a:latin typeface="Arial" pitchFamily="34" charset="0"/>
                <a:cs typeface="Arial" pitchFamily="34" charset="0"/>
              </a:rPr>
              <a:t> Choice Foils Only</a:t>
            </a:r>
            <a:endParaRPr lang="en-US" sz="1500" dirty="0">
              <a:solidFill>
                <a:schemeClr val="tx1">
                  <a:lumMod val="85000"/>
                  <a:lumOff val="15000"/>
                </a:schemeClr>
              </a:solidFill>
              <a:latin typeface="Arial" pitchFamily="34" charset="0"/>
              <a:cs typeface="Arial" pitchFamily="34" charset="0"/>
            </a:endParaRPr>
          </a:p>
        </p:txBody>
      </p:sp>
      <p:sp>
        <p:nvSpPr>
          <p:cNvPr id="2" name="Rectangle 1"/>
          <p:cNvSpPr/>
          <p:nvPr userDrawn="1"/>
        </p:nvSpPr>
        <p:spPr>
          <a:xfrm>
            <a:off x="304800" y="26670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4"/>
          <p:cNvSpPr>
            <a:spLocks noGrp="1"/>
          </p:cNvSpPr>
          <p:nvPr>
            <p:ph type="body" sz="quarter" idx="36" hasCustomPrompt="1"/>
          </p:nvPr>
        </p:nvSpPr>
        <p:spPr>
          <a:xfrm>
            <a:off x="617912" y="34040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1" name="Oval 30"/>
          <p:cNvSpPr/>
          <p:nvPr userDrawn="1"/>
        </p:nvSpPr>
        <p:spPr>
          <a:xfrm>
            <a:off x="403404" y="34290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userDrawn="1"/>
        </p:nvSpPr>
        <p:spPr>
          <a:xfrm>
            <a:off x="304800" y="33528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4"/>
          <p:cNvSpPr>
            <a:spLocks noGrp="1"/>
          </p:cNvSpPr>
          <p:nvPr>
            <p:ph type="body" sz="quarter" idx="37" hasCustomPrompt="1"/>
          </p:nvPr>
        </p:nvSpPr>
        <p:spPr>
          <a:xfrm>
            <a:off x="614855" y="40898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4" name="Oval 33"/>
          <p:cNvSpPr/>
          <p:nvPr userDrawn="1"/>
        </p:nvSpPr>
        <p:spPr>
          <a:xfrm>
            <a:off x="400347" y="41148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userDrawn="1"/>
        </p:nvSpPr>
        <p:spPr>
          <a:xfrm>
            <a:off x="301743" y="40386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4"/>
          <p:cNvSpPr>
            <a:spLocks noGrp="1"/>
          </p:cNvSpPr>
          <p:nvPr>
            <p:ph type="body" sz="quarter" idx="38" hasCustomPrompt="1"/>
          </p:nvPr>
        </p:nvSpPr>
        <p:spPr>
          <a:xfrm>
            <a:off x="614855" y="4775662"/>
            <a:ext cx="4114800" cy="482138"/>
          </a:xfrm>
          <a:prstGeom prst="rect">
            <a:avLst/>
          </a:prstGeom>
        </p:spPr>
        <p:txBody>
          <a:bodyPr lIns="0" tIns="0" rIns="0" bIns="0"/>
          <a:lstStyle>
            <a:lvl1pPr marL="0" indent="0">
              <a:buNone/>
              <a:defRPr sz="1100" baseline="0">
                <a:latin typeface="Arial" pitchFamily="34" charset="0"/>
                <a:cs typeface="Arial" pitchFamily="34" charset="0"/>
              </a:defRPr>
            </a:lvl1pPr>
          </a:lstStyle>
          <a:p>
            <a:pPr lvl="0"/>
            <a:r>
              <a:rPr lang="en-US" dirty="0"/>
              <a:t>Question Text</a:t>
            </a:r>
          </a:p>
        </p:txBody>
      </p:sp>
      <p:sp>
        <p:nvSpPr>
          <p:cNvPr id="37" name="Oval 36"/>
          <p:cNvSpPr/>
          <p:nvPr userDrawn="1"/>
        </p:nvSpPr>
        <p:spPr>
          <a:xfrm>
            <a:off x="400347" y="4800600"/>
            <a:ext cx="119864" cy="123765"/>
          </a:xfrm>
          <a:prstGeom prst="ellipse">
            <a:avLst/>
          </a:prstGeom>
          <a:noFill/>
          <a:ln>
            <a:solidFill>
              <a:srgbClr val="118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userDrawn="1"/>
        </p:nvSpPr>
        <p:spPr>
          <a:xfrm>
            <a:off x="301743" y="4724400"/>
            <a:ext cx="4419600" cy="609600"/>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userDrawn="1"/>
        </p:nvSpPr>
        <p:spPr>
          <a:xfrm>
            <a:off x="198120" y="2377532"/>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Select the best response and click Submit.</a:t>
            </a:r>
            <a:endParaRPr lang="en-US" sz="1200" b="1" dirty="0">
              <a:solidFill>
                <a:srgbClr val="118DCC"/>
              </a:solidFill>
              <a:latin typeface="Arial" pitchFamily="34" charset="0"/>
              <a:cs typeface="Arial" pitchFamily="34" charset="0"/>
            </a:endParaRPr>
          </a:p>
        </p:txBody>
      </p:sp>
      <p:sp>
        <p:nvSpPr>
          <p:cNvPr id="24" name="Text Placeholder 2"/>
          <p:cNvSpPr>
            <a:spLocks noGrp="1"/>
          </p:cNvSpPr>
          <p:nvPr>
            <p:ph type="body" sz="quarter" idx="39"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5" name="Text Placeholder 2"/>
          <p:cNvSpPr>
            <a:spLocks noGrp="1"/>
          </p:cNvSpPr>
          <p:nvPr>
            <p:ph type="body" sz="quarter" idx="40"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1295186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rag and Drop Sort">
    <p:spTree>
      <p:nvGrpSpPr>
        <p:cNvPr id="1" name=""/>
        <p:cNvGrpSpPr/>
        <p:nvPr/>
      </p:nvGrpSpPr>
      <p:grpSpPr>
        <a:xfrm>
          <a:off x="0" y="0"/>
          <a:ext cx="0" cy="0"/>
          <a:chOff x="0" y="0"/>
          <a:chExt cx="0" cy="0"/>
        </a:xfrm>
      </p:grpSpPr>
      <p:sp>
        <p:nvSpPr>
          <p:cNvPr id="4" name="Text Placeholder 7"/>
          <p:cNvSpPr>
            <a:spLocks noGrp="1"/>
          </p:cNvSpPr>
          <p:nvPr>
            <p:ph type="body" sz="quarter" idx="23" hasCustomPrompt="1"/>
          </p:nvPr>
        </p:nvSpPr>
        <p:spPr>
          <a:xfrm>
            <a:off x="304800" y="23622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sp>
        <p:nvSpPr>
          <p:cNvPr id="5" name="Text Placeholder 7"/>
          <p:cNvSpPr>
            <a:spLocks noGrp="1"/>
          </p:cNvSpPr>
          <p:nvPr>
            <p:ph type="body" sz="quarter" idx="24" hasCustomPrompt="1"/>
          </p:nvPr>
        </p:nvSpPr>
        <p:spPr>
          <a:xfrm>
            <a:off x="304800" y="28575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sp>
        <p:nvSpPr>
          <p:cNvPr id="6" name="Text Placeholder 7"/>
          <p:cNvSpPr>
            <a:spLocks noGrp="1"/>
          </p:cNvSpPr>
          <p:nvPr>
            <p:ph type="body" sz="quarter" idx="25" hasCustomPrompt="1"/>
          </p:nvPr>
        </p:nvSpPr>
        <p:spPr>
          <a:xfrm>
            <a:off x="304800" y="33528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sp>
        <p:nvSpPr>
          <p:cNvPr id="7" name="Text Placeholder 7"/>
          <p:cNvSpPr>
            <a:spLocks noGrp="1"/>
          </p:cNvSpPr>
          <p:nvPr>
            <p:ph type="body" sz="quarter" idx="26" hasCustomPrompt="1"/>
          </p:nvPr>
        </p:nvSpPr>
        <p:spPr>
          <a:xfrm>
            <a:off x="304800" y="38481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sp>
        <p:nvSpPr>
          <p:cNvPr id="8" name="Text Placeholder 7"/>
          <p:cNvSpPr>
            <a:spLocks noGrp="1"/>
          </p:cNvSpPr>
          <p:nvPr>
            <p:ph type="body" sz="quarter" idx="27" hasCustomPrompt="1"/>
          </p:nvPr>
        </p:nvSpPr>
        <p:spPr>
          <a:xfrm>
            <a:off x="304800" y="43434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sp>
        <p:nvSpPr>
          <p:cNvPr id="9" name="Text Placeholder 7"/>
          <p:cNvSpPr>
            <a:spLocks noGrp="1"/>
          </p:cNvSpPr>
          <p:nvPr>
            <p:ph type="body" sz="quarter" idx="28" hasCustomPrompt="1"/>
          </p:nvPr>
        </p:nvSpPr>
        <p:spPr>
          <a:xfrm>
            <a:off x="304800" y="48387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sp>
        <p:nvSpPr>
          <p:cNvPr id="10" name="Text Placeholder 7"/>
          <p:cNvSpPr>
            <a:spLocks noGrp="1"/>
          </p:cNvSpPr>
          <p:nvPr>
            <p:ph type="body" sz="quarter" idx="29" hasCustomPrompt="1"/>
          </p:nvPr>
        </p:nvSpPr>
        <p:spPr>
          <a:xfrm>
            <a:off x="304800" y="5334000"/>
            <a:ext cx="2743200" cy="304799"/>
          </a:xfrm>
          <a:prstGeom prst="rect">
            <a:avLst/>
          </a:prstGeom>
          <a:solidFill>
            <a:srgbClr val="2994D1"/>
          </a:solidFill>
        </p:spPr>
        <p:txBody>
          <a:bodyPr lIns="0" tIns="0" rIns="0" bIns="0" anchor="ctr"/>
          <a:lstStyle>
            <a:lvl1pPr marL="0" indent="0" algn="ctr">
              <a:buNone/>
              <a:defRPr sz="1100">
                <a:solidFill>
                  <a:schemeClr val="bg1"/>
                </a:solidFill>
                <a:latin typeface="Arial" pitchFamily="34" charset="0"/>
                <a:cs typeface="Arial" pitchFamily="34" charset="0"/>
              </a:defRPr>
            </a:lvl1pPr>
          </a:lstStyle>
          <a:p>
            <a:pPr lvl="0"/>
            <a:r>
              <a:rPr lang="en-US" dirty="0"/>
              <a:t>Drag and Drop Item</a:t>
            </a:r>
          </a:p>
        </p:txBody>
      </p:sp>
      <p:cxnSp>
        <p:nvCxnSpPr>
          <p:cNvPr id="11" name="Straight Connector 10"/>
          <p:cNvCxnSpPr/>
          <p:nvPr userDrawn="1"/>
        </p:nvCxnSpPr>
        <p:spPr>
          <a:xfrm>
            <a:off x="304800" y="1795549"/>
            <a:ext cx="84582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2"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23" name="TextBox 22"/>
          <p:cNvSpPr txBox="1"/>
          <p:nvPr userDrawn="1"/>
        </p:nvSpPr>
        <p:spPr>
          <a:xfrm>
            <a:off x="7162800" y="6458635"/>
            <a:ext cx="1854995"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Drag</a:t>
            </a:r>
            <a:r>
              <a:rPr lang="en-US" sz="1500" baseline="0" dirty="0">
                <a:solidFill>
                  <a:schemeClr val="tx1">
                    <a:lumMod val="85000"/>
                    <a:lumOff val="15000"/>
                  </a:schemeClr>
                </a:solidFill>
                <a:latin typeface="Arial" pitchFamily="34" charset="0"/>
                <a:cs typeface="Arial" pitchFamily="34" charset="0"/>
              </a:rPr>
              <a:t> and Drop Sort</a:t>
            </a:r>
            <a:endParaRPr lang="en-US" sz="1500" dirty="0">
              <a:solidFill>
                <a:schemeClr val="tx1">
                  <a:lumMod val="85000"/>
                  <a:lumOff val="15000"/>
                </a:schemeClr>
              </a:solidFill>
              <a:latin typeface="Arial" pitchFamily="34" charset="0"/>
              <a:cs typeface="Arial" pitchFamily="34" charset="0"/>
            </a:endParaRPr>
          </a:p>
        </p:txBody>
      </p:sp>
      <p:sp>
        <p:nvSpPr>
          <p:cNvPr id="22" name="Text Placeholder 7"/>
          <p:cNvSpPr>
            <a:spLocks noGrp="1"/>
          </p:cNvSpPr>
          <p:nvPr>
            <p:ph type="body" sz="quarter" idx="38" hasCustomPrompt="1"/>
          </p:nvPr>
        </p:nvSpPr>
        <p:spPr>
          <a:xfrm>
            <a:off x="3295261" y="2667000"/>
            <a:ext cx="2648339" cy="3124200"/>
          </a:xfrm>
          <a:prstGeom prst="rect">
            <a:avLst/>
          </a:prstGeom>
          <a:noFill/>
          <a:ln>
            <a:solidFill>
              <a:schemeClr val="accent1"/>
            </a:solidFill>
            <a:prstDash val="dash"/>
          </a:ln>
        </p:spPr>
        <p:txBody>
          <a:bodyPr lIns="0" tIns="0" rIns="0" bIns="0" anchor="ctr"/>
          <a:lstStyle>
            <a:lvl1pPr marL="0" indent="0" algn="ctr">
              <a:buNone/>
              <a:defRPr sz="1100" baseline="0">
                <a:solidFill>
                  <a:srgbClr val="118DCC"/>
                </a:solidFill>
                <a:latin typeface="Arial" pitchFamily="34" charset="0"/>
                <a:cs typeface="Arial" pitchFamily="34" charset="0"/>
              </a:defRPr>
            </a:lvl1pPr>
          </a:lstStyle>
          <a:p>
            <a:pPr lvl="0"/>
            <a:r>
              <a:rPr lang="en-US" dirty="0"/>
              <a:t> </a:t>
            </a:r>
          </a:p>
        </p:txBody>
      </p:sp>
      <p:sp>
        <p:nvSpPr>
          <p:cNvPr id="25" name="Text Placeholder 7"/>
          <p:cNvSpPr>
            <a:spLocks noGrp="1"/>
          </p:cNvSpPr>
          <p:nvPr>
            <p:ph type="body" sz="quarter" idx="39" hasCustomPrompt="1"/>
          </p:nvPr>
        </p:nvSpPr>
        <p:spPr>
          <a:xfrm>
            <a:off x="6114661" y="2667000"/>
            <a:ext cx="2648339" cy="3124200"/>
          </a:xfrm>
          <a:prstGeom prst="rect">
            <a:avLst/>
          </a:prstGeom>
          <a:noFill/>
          <a:ln>
            <a:solidFill>
              <a:schemeClr val="accent1"/>
            </a:solidFill>
            <a:prstDash val="dash"/>
          </a:ln>
        </p:spPr>
        <p:txBody>
          <a:bodyPr lIns="0" tIns="0" rIns="0" bIns="0" anchor="ctr"/>
          <a:lstStyle>
            <a:lvl1pPr marL="0" indent="0" algn="ctr">
              <a:buNone/>
              <a:defRPr sz="1100" baseline="0">
                <a:solidFill>
                  <a:srgbClr val="118DCC"/>
                </a:solidFill>
                <a:latin typeface="Arial" pitchFamily="34" charset="0"/>
                <a:cs typeface="Arial" pitchFamily="34" charset="0"/>
              </a:defRPr>
            </a:lvl1pPr>
          </a:lstStyle>
          <a:p>
            <a:pPr lvl="0"/>
            <a:r>
              <a:rPr lang="en-US" dirty="0"/>
              <a:t> </a:t>
            </a:r>
          </a:p>
        </p:txBody>
      </p:sp>
      <p:sp>
        <p:nvSpPr>
          <p:cNvPr id="3" name="Text Placeholder 2"/>
          <p:cNvSpPr>
            <a:spLocks noGrp="1"/>
          </p:cNvSpPr>
          <p:nvPr>
            <p:ph type="body" sz="quarter" idx="40" hasCustomPrompt="1"/>
          </p:nvPr>
        </p:nvSpPr>
        <p:spPr>
          <a:xfrm>
            <a:off x="3276600" y="2362200"/>
            <a:ext cx="2667000" cy="228600"/>
          </a:xfrm>
        </p:spPr>
        <p:txBody>
          <a:bodyPr/>
          <a:lstStyle>
            <a:lvl1pPr algn="ctr">
              <a:defRPr sz="1200" baseline="0">
                <a:latin typeface="Arial" pitchFamily="34" charset="0"/>
                <a:cs typeface="Arial" pitchFamily="34" charset="0"/>
              </a:defRPr>
            </a:lvl1pPr>
          </a:lstStyle>
          <a:p>
            <a:pPr lvl="0"/>
            <a:r>
              <a:rPr lang="en-US" dirty="0"/>
              <a:t>Column A Label</a:t>
            </a:r>
          </a:p>
        </p:txBody>
      </p:sp>
      <p:sp>
        <p:nvSpPr>
          <p:cNvPr id="17" name="Text Placeholder 2"/>
          <p:cNvSpPr>
            <a:spLocks noGrp="1"/>
          </p:cNvSpPr>
          <p:nvPr>
            <p:ph type="body" sz="quarter" idx="41" hasCustomPrompt="1"/>
          </p:nvPr>
        </p:nvSpPr>
        <p:spPr>
          <a:xfrm>
            <a:off x="6096000" y="2362200"/>
            <a:ext cx="2667000" cy="228600"/>
          </a:xfrm>
        </p:spPr>
        <p:txBody>
          <a:bodyPr/>
          <a:lstStyle>
            <a:lvl1pPr algn="ctr">
              <a:defRPr sz="1200" baseline="0">
                <a:latin typeface="Arial" pitchFamily="34" charset="0"/>
                <a:cs typeface="Arial" pitchFamily="34" charset="0"/>
              </a:defRPr>
            </a:lvl1pPr>
          </a:lstStyle>
          <a:p>
            <a:pPr lvl="0"/>
            <a:r>
              <a:rPr lang="en-US" dirty="0"/>
              <a:t>Column B Label</a:t>
            </a:r>
          </a:p>
        </p:txBody>
      </p:sp>
      <p:sp>
        <p:nvSpPr>
          <p:cNvPr id="2" name="TextBox 1"/>
          <p:cNvSpPr txBox="1"/>
          <p:nvPr userDrawn="1"/>
        </p:nvSpPr>
        <p:spPr>
          <a:xfrm>
            <a:off x="228600" y="1828800"/>
            <a:ext cx="8534400" cy="276999"/>
          </a:xfrm>
          <a:prstGeom prst="rect">
            <a:avLst/>
          </a:prstGeom>
          <a:noFill/>
        </p:spPr>
        <p:txBody>
          <a:bodyPr wrap="square" rtlCol="0">
            <a:spAutoFit/>
          </a:bodyPr>
          <a:lstStyle/>
          <a:p>
            <a:r>
              <a:rPr lang="en-US" sz="1200" b="1" kern="1200" dirty="0">
                <a:solidFill>
                  <a:srgbClr val="118DCC"/>
                </a:solidFill>
                <a:effectLst/>
                <a:latin typeface="Arial" pitchFamily="34" charset="0"/>
                <a:ea typeface="+mn-ea"/>
                <a:cs typeface="Arial" pitchFamily="34" charset="0"/>
              </a:rPr>
              <a:t>Drag the items on the left to the correct column on the right. Only correct answers will stick.</a:t>
            </a:r>
            <a:endParaRPr lang="en-US" sz="1200" b="1" dirty="0">
              <a:solidFill>
                <a:srgbClr val="118DCC"/>
              </a:solidFill>
              <a:latin typeface="Arial" pitchFamily="34" charset="0"/>
              <a:cs typeface="Arial" pitchFamily="34" charset="0"/>
            </a:endParaRPr>
          </a:p>
        </p:txBody>
      </p:sp>
      <p:sp>
        <p:nvSpPr>
          <p:cNvPr id="20" name="Text Placeholder 2"/>
          <p:cNvSpPr>
            <a:spLocks noGrp="1"/>
          </p:cNvSpPr>
          <p:nvPr>
            <p:ph type="body" sz="quarter" idx="11"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21" name="Text Placeholder 2"/>
          <p:cNvSpPr>
            <a:spLocks noGrp="1"/>
          </p:cNvSpPr>
          <p:nvPr>
            <p:ph type="body" sz="quarter" idx="42"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20038549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Page">
    <p:spTree>
      <p:nvGrpSpPr>
        <p:cNvPr id="1" name=""/>
        <p:cNvGrpSpPr/>
        <p:nvPr/>
      </p:nvGrpSpPr>
      <p:grpSpPr>
        <a:xfrm>
          <a:off x="0" y="0"/>
          <a:ext cx="0" cy="0"/>
          <a:chOff x="0" y="0"/>
          <a:chExt cx="0" cy="0"/>
        </a:xfrm>
      </p:grpSpPr>
      <p:sp>
        <p:nvSpPr>
          <p:cNvPr id="5" name="Rectangle 4"/>
          <p:cNvSpPr/>
          <p:nvPr userDrawn="1"/>
        </p:nvSpPr>
        <p:spPr>
          <a:xfrm>
            <a:off x="1600200" y="5334000"/>
            <a:ext cx="5943600" cy="609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p:cNvSpPr>
            <a:spLocks noGrp="1"/>
          </p:cNvSpPr>
          <p:nvPr>
            <p:ph type="pic" sz="quarter" idx="10"/>
          </p:nvPr>
        </p:nvSpPr>
        <p:spPr>
          <a:xfrm>
            <a:off x="1600200" y="1905000"/>
            <a:ext cx="5943600" cy="3429001"/>
          </a:xfrm>
        </p:spPr>
        <p:txBody>
          <a:bodyPr/>
          <a:lstStyle/>
          <a:p>
            <a:endParaRPr lang="en-US"/>
          </a:p>
        </p:txBody>
      </p:sp>
      <p:sp>
        <p:nvSpPr>
          <p:cNvPr id="2" name="Rectangle 1"/>
          <p:cNvSpPr/>
          <p:nvPr userDrawn="1"/>
        </p:nvSpPr>
        <p:spPr>
          <a:xfrm>
            <a:off x="4343400" y="5430982"/>
            <a:ext cx="394855" cy="3948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sosceles Triangle 2"/>
          <p:cNvSpPr/>
          <p:nvPr userDrawn="1"/>
        </p:nvSpPr>
        <p:spPr>
          <a:xfrm rot="5400000">
            <a:off x="4454456" y="5521256"/>
            <a:ext cx="208095" cy="179392"/>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userDrawn="1"/>
        </p:nvCxnSpPr>
        <p:spPr>
          <a:xfrm>
            <a:off x="304800" y="1795549"/>
            <a:ext cx="84582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8"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9" name="TextBox 8"/>
          <p:cNvSpPr txBox="1"/>
          <p:nvPr userDrawn="1"/>
        </p:nvSpPr>
        <p:spPr>
          <a:xfrm>
            <a:off x="7836766" y="6477000"/>
            <a:ext cx="1178271" cy="323165"/>
          </a:xfrm>
          <a:prstGeom prst="rect">
            <a:avLst/>
          </a:prstGeom>
          <a:noFill/>
        </p:spPr>
        <p:txBody>
          <a:bodyPr wrap="none" rtlCol="0">
            <a:spAutoFit/>
          </a:bodyPr>
          <a:lstStyle/>
          <a:p>
            <a:r>
              <a:rPr lang="en-US" sz="1500" dirty="0">
                <a:solidFill>
                  <a:schemeClr val="tx1">
                    <a:lumMod val="85000"/>
                    <a:lumOff val="15000"/>
                  </a:schemeClr>
                </a:solidFill>
                <a:latin typeface="Arial" pitchFamily="34" charset="0"/>
                <a:cs typeface="Arial" pitchFamily="34" charset="0"/>
              </a:rPr>
              <a:t>Video Page</a:t>
            </a:r>
          </a:p>
        </p:txBody>
      </p:sp>
      <p:sp>
        <p:nvSpPr>
          <p:cNvPr id="12" name="Text Placeholder 2"/>
          <p:cNvSpPr>
            <a:spLocks noGrp="1"/>
          </p:cNvSpPr>
          <p:nvPr>
            <p:ph type="body" sz="quarter" idx="11"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3" name="Text Placeholder 2"/>
          <p:cNvSpPr>
            <a:spLocks noGrp="1"/>
          </p:cNvSpPr>
          <p:nvPr>
            <p:ph type="body" sz="quarter" idx="13"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30001423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 Page - 1st stat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4CB4F754-9424-43B0-8705-4CC04397D287}" type="slidenum">
              <a:rPr lang="en-US" smtClean="0"/>
              <a:pPr/>
              <a:t>‹#›</a:t>
            </a:fld>
            <a:endParaRPr lang="en-US"/>
          </a:p>
        </p:txBody>
      </p:sp>
      <p:sp>
        <p:nvSpPr>
          <p:cNvPr id="4" name="Rectangle 3"/>
          <p:cNvSpPr/>
          <p:nvPr userDrawn="1"/>
        </p:nvSpPr>
        <p:spPr>
          <a:xfrm>
            <a:off x="0" y="457200"/>
            <a:ext cx="9144000" cy="5943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989723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ull Page Graphic">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7315200" y="6477000"/>
            <a:ext cx="1727200" cy="323850"/>
          </a:xfrm>
          <a:prstGeom prst="rect">
            <a:avLst/>
          </a:prstGeom>
          <a:noFill/>
          <a:ln w="9525">
            <a:noFill/>
            <a:miter lim="800000"/>
            <a:headEnd/>
            <a:tailEnd/>
          </a:ln>
        </p:spPr>
        <p:txBody>
          <a:bodyPr wrap="none">
            <a:spAutoFit/>
          </a:bodyPr>
          <a:lstStyle/>
          <a:p>
            <a:pPr algn="r" fontAlgn="base">
              <a:spcBef>
                <a:spcPct val="0"/>
              </a:spcBef>
              <a:spcAft>
                <a:spcPct val="0"/>
              </a:spcAft>
              <a:defRPr/>
            </a:pPr>
            <a:r>
              <a:rPr lang="en-US" sz="1500">
                <a:solidFill>
                  <a:srgbClr val="5C5C5C"/>
                </a:solidFill>
                <a:latin typeface="Arial" charset="0"/>
                <a:cs typeface="Arial" charset="0"/>
              </a:rPr>
              <a:t>Full Page Graphic</a:t>
            </a:r>
          </a:p>
        </p:txBody>
      </p:sp>
      <p:sp>
        <p:nvSpPr>
          <p:cNvPr id="4" name="Picture Placeholder 3"/>
          <p:cNvSpPr>
            <a:spLocks noGrp="1"/>
          </p:cNvSpPr>
          <p:nvPr>
            <p:ph type="pic" sz="quarter" idx="10"/>
          </p:nvPr>
        </p:nvSpPr>
        <p:spPr>
          <a:xfrm>
            <a:off x="0" y="1180406"/>
            <a:ext cx="9144000" cy="4729943"/>
          </a:xfrm>
          <a:prstGeom prst="rect">
            <a:avLst/>
          </a:prstGeom>
        </p:spPr>
        <p:txBody>
          <a:bodyPr/>
          <a:lstStyle>
            <a:lvl1pPr marL="0" indent="0">
              <a:buNone/>
              <a:defRPr baseline="0"/>
            </a:lvl1pPr>
          </a:lstStyle>
          <a:p>
            <a:pPr lvl="0"/>
            <a:r>
              <a:rPr lang="en-US" noProof="0"/>
              <a:t>Click icon to add picture</a:t>
            </a:r>
            <a:endParaRPr lang="en-US" noProof="0" dirty="0"/>
          </a:p>
        </p:txBody>
      </p:sp>
      <p:sp>
        <p:nvSpPr>
          <p:cNvPr id="3"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Full Page Graphic">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7315200" y="6477000"/>
            <a:ext cx="1727200" cy="323850"/>
          </a:xfrm>
          <a:prstGeom prst="rect">
            <a:avLst/>
          </a:prstGeom>
          <a:noFill/>
          <a:ln w="9525">
            <a:noFill/>
            <a:miter lim="800000"/>
            <a:headEnd/>
            <a:tailEnd/>
          </a:ln>
        </p:spPr>
        <p:txBody>
          <a:bodyPr wrap="none">
            <a:spAutoFit/>
          </a:bodyPr>
          <a:lstStyle/>
          <a:p>
            <a:pPr algn="r" fontAlgn="base">
              <a:spcBef>
                <a:spcPct val="0"/>
              </a:spcBef>
              <a:spcAft>
                <a:spcPct val="0"/>
              </a:spcAft>
              <a:defRPr/>
            </a:pPr>
            <a:r>
              <a:rPr lang="en-US" sz="1500">
                <a:solidFill>
                  <a:srgbClr val="5C5C5C"/>
                </a:solidFill>
                <a:latin typeface="Arial" charset="0"/>
                <a:cs typeface="Arial" charset="0"/>
              </a:rPr>
              <a:t>Full Page Graphic</a:t>
            </a:r>
          </a:p>
        </p:txBody>
      </p:sp>
      <p:sp>
        <p:nvSpPr>
          <p:cNvPr id="4" name="Picture Placeholder 3"/>
          <p:cNvSpPr>
            <a:spLocks noGrp="1"/>
          </p:cNvSpPr>
          <p:nvPr>
            <p:ph type="pic" sz="quarter" idx="10"/>
          </p:nvPr>
        </p:nvSpPr>
        <p:spPr>
          <a:xfrm>
            <a:off x="0" y="1180406"/>
            <a:ext cx="9144000" cy="4729943"/>
          </a:xfrm>
          <a:prstGeom prst="rect">
            <a:avLst/>
          </a:prstGeom>
        </p:spPr>
        <p:txBody>
          <a:bodyPr/>
          <a:lstStyle>
            <a:lvl1pPr marL="0" indent="0">
              <a:buNone/>
              <a:defRPr baseline="0"/>
            </a:lvl1pPr>
          </a:lstStyle>
          <a:p>
            <a:pPr lvl="0"/>
            <a:r>
              <a:rPr lang="en-US" noProof="0"/>
              <a:t>Click icon to add picture</a:t>
            </a:r>
            <a:endParaRPr lang="en-US" noProof="0" dirty="0"/>
          </a:p>
        </p:txBody>
      </p:sp>
      <p:sp>
        <p:nvSpPr>
          <p:cNvPr id="3"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Getting Started">
    <p:spTree>
      <p:nvGrpSpPr>
        <p:cNvPr id="1" name=""/>
        <p:cNvGrpSpPr/>
        <p:nvPr/>
      </p:nvGrpSpPr>
      <p:grpSpPr>
        <a:xfrm>
          <a:off x="0" y="0"/>
          <a:ext cx="0" cy="0"/>
          <a:chOff x="0" y="0"/>
          <a:chExt cx="0" cy="0"/>
        </a:xfrm>
      </p:grpSpPr>
      <p:cxnSp>
        <p:nvCxnSpPr>
          <p:cNvPr id="6" name="Straight Connector 5"/>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7162800" y="6450013"/>
            <a:ext cx="1362874" cy="3231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dirty="0">
                <a:solidFill>
                  <a:srgbClr val="5F5F5F"/>
                </a:solidFill>
                <a:latin typeface="Arial" charset="0"/>
                <a:cs typeface="Arial" charset="0"/>
              </a:rPr>
              <a:t>Graphic Right</a:t>
            </a:r>
          </a:p>
        </p:txBody>
      </p:sp>
      <p:sp>
        <p:nvSpPr>
          <p:cNvPr id="8" name="Rectangle 7"/>
          <p:cNvSpPr/>
          <p:nvPr userDrawn="1"/>
        </p:nvSpPr>
        <p:spPr>
          <a:xfrm>
            <a:off x="5184775" y="1143000"/>
            <a:ext cx="3959225" cy="4873625"/>
          </a:xfrm>
          <a:prstGeom prst="rect">
            <a:avLst/>
          </a:prstGeom>
          <a:blipFill dpi="0" rotWithShape="1">
            <a:blip r:embed="rId2"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ull Page Graphic">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7315200" y="6477000"/>
            <a:ext cx="1727200" cy="323850"/>
          </a:xfrm>
          <a:prstGeom prst="rect">
            <a:avLst/>
          </a:prstGeom>
          <a:noFill/>
          <a:ln w="9525">
            <a:noFill/>
            <a:miter lim="800000"/>
            <a:headEnd/>
            <a:tailEnd/>
          </a:ln>
        </p:spPr>
        <p:txBody>
          <a:bodyPr wrap="none">
            <a:spAutoFit/>
          </a:bodyPr>
          <a:lstStyle/>
          <a:p>
            <a:pPr algn="r" fontAlgn="base">
              <a:spcBef>
                <a:spcPct val="0"/>
              </a:spcBef>
              <a:spcAft>
                <a:spcPct val="0"/>
              </a:spcAft>
              <a:defRPr/>
            </a:pPr>
            <a:r>
              <a:rPr lang="en-US" sz="1500">
                <a:solidFill>
                  <a:srgbClr val="5C5C5C"/>
                </a:solidFill>
                <a:latin typeface="Arial" charset="0"/>
                <a:cs typeface="Arial" charset="0"/>
              </a:rPr>
              <a:t>Full Page Graphic</a:t>
            </a:r>
          </a:p>
        </p:txBody>
      </p:sp>
      <p:sp>
        <p:nvSpPr>
          <p:cNvPr id="4" name="Picture Placeholder 3"/>
          <p:cNvSpPr>
            <a:spLocks noGrp="1"/>
          </p:cNvSpPr>
          <p:nvPr>
            <p:ph type="pic" sz="quarter" idx="10"/>
          </p:nvPr>
        </p:nvSpPr>
        <p:spPr>
          <a:xfrm>
            <a:off x="0" y="1180406"/>
            <a:ext cx="9144000" cy="4729943"/>
          </a:xfrm>
          <a:prstGeom prst="rect">
            <a:avLst/>
          </a:prstGeom>
        </p:spPr>
        <p:txBody>
          <a:bodyPr/>
          <a:lstStyle>
            <a:lvl1pPr marL="0" indent="0">
              <a:buNone/>
              <a:defRPr baseline="0"/>
            </a:lvl1pPr>
          </a:lstStyle>
          <a:p>
            <a:pPr lvl="0"/>
            <a:r>
              <a:rPr lang="en-US" noProof="0"/>
              <a:t>Click icon to add picture</a:t>
            </a:r>
            <a:endParaRPr lang="en-US" noProof="0" dirty="0"/>
          </a:p>
        </p:txBody>
      </p:sp>
      <p:sp>
        <p:nvSpPr>
          <p:cNvPr id="3"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Full Page Graphic">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7315200" y="6477000"/>
            <a:ext cx="1727200" cy="323850"/>
          </a:xfrm>
          <a:prstGeom prst="rect">
            <a:avLst/>
          </a:prstGeom>
          <a:noFill/>
          <a:ln w="9525">
            <a:noFill/>
            <a:miter lim="800000"/>
            <a:headEnd/>
            <a:tailEnd/>
          </a:ln>
        </p:spPr>
        <p:txBody>
          <a:bodyPr wrap="none">
            <a:spAutoFit/>
          </a:bodyPr>
          <a:lstStyle/>
          <a:p>
            <a:pPr algn="r" fontAlgn="base">
              <a:spcBef>
                <a:spcPct val="0"/>
              </a:spcBef>
              <a:spcAft>
                <a:spcPct val="0"/>
              </a:spcAft>
              <a:defRPr/>
            </a:pPr>
            <a:r>
              <a:rPr lang="en-US" sz="1500">
                <a:solidFill>
                  <a:srgbClr val="5C5C5C"/>
                </a:solidFill>
                <a:latin typeface="Arial" charset="0"/>
                <a:cs typeface="Arial" charset="0"/>
              </a:rPr>
              <a:t>Full Page Graphic</a:t>
            </a:r>
          </a:p>
        </p:txBody>
      </p:sp>
      <p:sp>
        <p:nvSpPr>
          <p:cNvPr id="4" name="Picture Placeholder 3"/>
          <p:cNvSpPr>
            <a:spLocks noGrp="1"/>
          </p:cNvSpPr>
          <p:nvPr>
            <p:ph type="pic" sz="quarter" idx="10"/>
          </p:nvPr>
        </p:nvSpPr>
        <p:spPr>
          <a:xfrm>
            <a:off x="0" y="1180406"/>
            <a:ext cx="9144000" cy="4729943"/>
          </a:xfrm>
          <a:prstGeom prst="rect">
            <a:avLst/>
          </a:prstGeom>
        </p:spPr>
        <p:txBody>
          <a:bodyPr/>
          <a:lstStyle>
            <a:lvl1pPr marL="0" indent="0">
              <a:buNone/>
              <a:defRPr baseline="0"/>
            </a:lvl1pPr>
          </a:lstStyle>
          <a:p>
            <a:pPr lvl="0"/>
            <a:r>
              <a:rPr lang="en-US" noProof="0"/>
              <a:t>Click icon to add picture</a:t>
            </a:r>
            <a:endParaRPr lang="en-US" noProof="0" dirty="0"/>
          </a:p>
        </p:txBody>
      </p:sp>
      <p:sp>
        <p:nvSpPr>
          <p:cNvPr id="3"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xt Left Graphic Right">
    <p:spTree>
      <p:nvGrpSpPr>
        <p:cNvPr id="1" name=""/>
        <p:cNvGrpSpPr/>
        <p:nvPr/>
      </p:nvGrpSpPr>
      <p:grpSpPr>
        <a:xfrm>
          <a:off x="0" y="0"/>
          <a:ext cx="0" cy="0"/>
          <a:chOff x="0" y="0"/>
          <a:chExt cx="0" cy="0"/>
        </a:xfrm>
      </p:grpSpPr>
      <p:cxnSp>
        <p:nvCxnSpPr>
          <p:cNvPr id="7" name="Straight Connector 6"/>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8" name="TextBox 7"/>
          <p:cNvSpPr txBox="1">
            <a:spLocks noChangeArrowheads="1"/>
          </p:cNvSpPr>
          <p:nvPr userDrawn="1"/>
        </p:nvSpPr>
        <p:spPr bwMode="auto">
          <a:xfrm>
            <a:off x="6934200" y="6457950"/>
            <a:ext cx="2141538"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Text Left Graphic Right</a:t>
            </a:r>
          </a:p>
        </p:txBody>
      </p:sp>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pPr lvl="0"/>
            <a:endParaRPr lang="en-US" noProof="0" dirty="0"/>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urse Completion">
    <p:spTree>
      <p:nvGrpSpPr>
        <p:cNvPr id="1" name=""/>
        <p:cNvGrpSpPr/>
        <p:nvPr/>
      </p:nvGrpSpPr>
      <p:grpSpPr>
        <a:xfrm>
          <a:off x="0" y="0"/>
          <a:ext cx="0" cy="0"/>
          <a:chOff x="0" y="0"/>
          <a:chExt cx="0" cy="0"/>
        </a:xfrm>
      </p:grpSpPr>
      <p:cxnSp>
        <p:nvCxnSpPr>
          <p:cNvPr id="6" name="Straight Connector 5"/>
          <p:cNvCxnSpPr/>
          <p:nvPr userDrawn="1"/>
        </p:nvCxnSpPr>
        <p:spPr>
          <a:xfrm>
            <a:off x="304800" y="1795463"/>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7" name="TextBox 6"/>
          <p:cNvSpPr txBox="1">
            <a:spLocks noChangeArrowheads="1"/>
          </p:cNvSpPr>
          <p:nvPr userDrawn="1"/>
        </p:nvSpPr>
        <p:spPr bwMode="auto">
          <a:xfrm>
            <a:off x="7162800" y="6450013"/>
            <a:ext cx="1835150" cy="323850"/>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500">
                <a:solidFill>
                  <a:srgbClr val="5F5F5F"/>
                </a:solidFill>
                <a:latin typeface="Arial" charset="0"/>
                <a:cs typeface="Arial" charset="0"/>
              </a:rPr>
              <a:t>Course Completion</a:t>
            </a:r>
          </a:p>
        </p:txBody>
      </p:sp>
      <p:sp>
        <p:nvSpPr>
          <p:cNvPr id="8" name="Rectangle 7"/>
          <p:cNvSpPr/>
          <p:nvPr userDrawn="1"/>
        </p:nvSpPr>
        <p:spPr>
          <a:xfrm>
            <a:off x="5184775" y="1143000"/>
            <a:ext cx="3959225" cy="4873625"/>
          </a:xfrm>
          <a:prstGeom prst="rect">
            <a:avLst/>
          </a:prstGeom>
          <a:blipFill dpi="0" rotWithShape="1">
            <a:blip r:embed="rId2" cstate="prin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1" name="Text Placeholder 10"/>
          <p:cNvSpPr>
            <a:spLocks noGrp="1"/>
          </p:cNvSpPr>
          <p:nvPr>
            <p:ph type="body" sz="quarter" idx="1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a:t>Click to edit Master text styles</a:t>
            </a:r>
          </a:p>
        </p:txBody>
      </p:sp>
      <p:sp>
        <p:nvSpPr>
          <p:cNvPr id="15" name="Text Placeholder 14"/>
          <p:cNvSpPr>
            <a:spLocks noGrp="1"/>
          </p:cNvSpPr>
          <p:nvPr>
            <p:ph type="body" sz="quarter" idx="12"/>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a:t>Click to edit Master text styles</a:t>
            </a:r>
          </a:p>
        </p:txBody>
      </p:sp>
      <p:sp>
        <p:nvSpPr>
          <p:cNvPr id="10" name="Text Placeholder 2"/>
          <p:cNvSpPr>
            <a:spLocks noGrp="1"/>
          </p:cNvSpPr>
          <p:nvPr>
            <p:ph type="body" sz="quarter" idx="13"/>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12" name="Text Placeholder 2"/>
          <p:cNvSpPr>
            <a:spLocks noGrp="1"/>
          </p:cNvSpPr>
          <p:nvPr>
            <p:ph type="body" sz="quarter" idx="14"/>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tart Page - 2nd state">
    <p:spTree>
      <p:nvGrpSpPr>
        <p:cNvPr id="1" name=""/>
        <p:cNvGrpSpPr/>
        <p:nvPr/>
      </p:nvGrpSpPr>
      <p:grpSpPr>
        <a:xfrm>
          <a:off x="0" y="0"/>
          <a:ext cx="0" cy="0"/>
          <a:chOff x="0" y="0"/>
          <a:chExt cx="0" cy="0"/>
        </a:xfrm>
      </p:grpSpPr>
      <p:pic>
        <p:nvPicPr>
          <p:cNvPr id="4"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1188276"/>
            <a:ext cx="9144000" cy="4764024"/>
          </a:xfrm>
          <a:prstGeom prst="rect">
            <a:avLst/>
          </a:prstGeom>
          <a:noFill/>
          <a:ln w="9525">
            <a:noFill/>
            <a:miter lim="800000"/>
            <a:headEnd/>
            <a:tailEnd/>
          </a:ln>
        </p:spPr>
      </p:pic>
      <p:sp>
        <p:nvSpPr>
          <p:cNvPr id="7" name="Text Placeholder 2"/>
          <p:cNvSpPr>
            <a:spLocks noGrp="1"/>
          </p:cNvSpPr>
          <p:nvPr>
            <p:ph type="body" sz="quarter" idx="1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a:t>Click to edit Master text styles</a:t>
            </a:r>
          </a:p>
        </p:txBody>
      </p:sp>
      <p:sp>
        <p:nvSpPr>
          <p:cNvPr id="8" name="Text Placeholder 2"/>
          <p:cNvSpPr>
            <a:spLocks noGrp="1"/>
          </p:cNvSpPr>
          <p:nvPr>
            <p:ph type="body" sz="quarter" idx="12"/>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a:t>Click to edit Master text styles</a:t>
            </a:r>
          </a:p>
        </p:txBody>
      </p:sp>
      <p:sp>
        <p:nvSpPr>
          <p:cNvPr id="5" name="Slide Number Placeholder 2"/>
          <p:cNvSpPr>
            <a:spLocks noGrp="1"/>
          </p:cNvSpPr>
          <p:nvPr>
            <p:ph type="sldNum" sz="quarter" idx="13"/>
          </p:nvPr>
        </p:nvSpPr>
        <p:spPr/>
        <p:txBody>
          <a:bodyPr/>
          <a:lstStyle>
            <a:lvl1pPr>
              <a:defRPr/>
            </a:lvl1pPr>
          </a:lstStyle>
          <a:p>
            <a:pPr>
              <a:defRPr/>
            </a:pPr>
            <a:fld id="{B831893D-B1FC-435A-BF17-5B2325E8F46D}" type="slidenum">
              <a:rPr lang="en-US">
                <a:solidFill>
                  <a:srgbClr val="3F3F3F"/>
                </a:solidFill>
              </a:rPr>
              <a:pPr>
                <a:defRPr/>
              </a:pPr>
              <a:t>‹#›</a:t>
            </a:fld>
            <a:endParaRPr lang="en-US">
              <a:solidFill>
                <a:srgbClr val="3F3F3F"/>
              </a:solidFill>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rt Page - 2nd stat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4CB4F754-9424-43B0-8705-4CC04397D287}" type="slidenum">
              <a:rPr lang="en-US" smtClean="0"/>
              <a:pPr/>
              <a:t>‹#›</a:t>
            </a:fld>
            <a:endParaRPr lang="en-US"/>
          </a:p>
        </p:txBody>
      </p:sp>
      <p:sp>
        <p:nvSpPr>
          <p:cNvPr id="7" name="Text Placeholder 2"/>
          <p:cNvSpPr>
            <a:spLocks noGrp="1"/>
          </p:cNvSpPr>
          <p:nvPr>
            <p:ph type="body" sz="quarter" idx="11"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8" name="Text Placeholder 2"/>
          <p:cNvSpPr>
            <a:spLocks noGrp="1"/>
          </p:cNvSpPr>
          <p:nvPr>
            <p:ph type="body" sz="quarter" idx="12"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347001889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eft Graphic Righ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endParaRPr lang="en-US" dirty="0"/>
          </a:p>
        </p:txBody>
      </p:sp>
      <p:sp>
        <p:nvSpPr>
          <p:cNvPr id="11" name="Text Placeholder 10"/>
          <p:cNvSpPr>
            <a:spLocks noGrp="1"/>
          </p:cNvSpPr>
          <p:nvPr>
            <p:ph type="body" sz="quarter" idx="11" hasCustomPrompt="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16" name="TextBox 15"/>
          <p:cNvSpPr txBox="1"/>
          <p:nvPr userDrawn="1"/>
        </p:nvSpPr>
        <p:spPr>
          <a:xfrm>
            <a:off x="6934200" y="6458635"/>
            <a:ext cx="2141420"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Text Left Graphic Right</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Tree>
    <p:extLst>
      <p:ext uri="{BB962C8B-B14F-4D97-AF65-F5344CB8AC3E}">
        <p14:creationId xmlns:p14="http://schemas.microsoft.com/office/powerpoint/2010/main" val="4073684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med Bullets">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181600" y="1143000"/>
            <a:ext cx="3962400" cy="4875415"/>
          </a:xfrm>
          <a:prstGeom prst="rect">
            <a:avLst/>
          </a:prstGeom>
          <a:solidFill>
            <a:schemeClr val="bg1">
              <a:lumMod val="85000"/>
            </a:schemeClr>
          </a:solidFill>
        </p:spPr>
        <p:txBody>
          <a:bodyPr/>
          <a:lstStyle>
            <a:lvl1pPr marL="0" indent="0">
              <a:buNone/>
              <a:defRPr/>
            </a:lvl1pPr>
          </a:lstStyle>
          <a:p>
            <a:endParaRPr lang="en-US" dirty="0"/>
          </a:p>
        </p:txBody>
      </p:sp>
      <p:sp>
        <p:nvSpPr>
          <p:cNvPr id="11" name="Text Placeholder 10"/>
          <p:cNvSpPr>
            <a:spLocks noGrp="1"/>
          </p:cNvSpPr>
          <p:nvPr>
            <p:ph type="body" sz="quarter" idx="11" hasCustomPrompt="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Page Title</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
        <p:nvSpPr>
          <p:cNvPr id="14" name="TextBox 13"/>
          <p:cNvSpPr txBox="1"/>
          <p:nvPr userDrawn="1"/>
        </p:nvSpPr>
        <p:spPr>
          <a:xfrm>
            <a:off x="6934200" y="6458635"/>
            <a:ext cx="2141420"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Text Left Graphic Right</a:t>
            </a:r>
          </a:p>
        </p:txBody>
      </p:sp>
    </p:spTree>
    <p:extLst>
      <p:ext uri="{BB962C8B-B14F-4D97-AF65-F5344CB8AC3E}">
        <p14:creationId xmlns:p14="http://schemas.microsoft.com/office/powerpoint/2010/main" val="2987287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ule Summary">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7315200" y="6458635"/>
            <a:ext cx="1694695"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Module Summary</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
        <p:nvSpPr>
          <p:cNvPr id="14"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Module Summary</a:t>
            </a:r>
          </a:p>
        </p:txBody>
      </p:sp>
      <p:sp>
        <p:nvSpPr>
          <p:cNvPr id="2" name="Rectangle 1"/>
          <p:cNvSpPr/>
          <p:nvPr userDrawn="1"/>
        </p:nvSpPr>
        <p:spPr>
          <a:xfrm>
            <a:off x="5184648" y="1143000"/>
            <a:ext cx="3959352" cy="487375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20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urse Completion">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Course Completion</a:t>
            </a:r>
          </a:p>
        </p:txBody>
      </p:sp>
      <p:sp>
        <p:nvSpPr>
          <p:cNvPr id="16" name="TextBox 15"/>
          <p:cNvSpPr txBox="1"/>
          <p:nvPr userDrawn="1"/>
        </p:nvSpPr>
        <p:spPr>
          <a:xfrm>
            <a:off x="7162800" y="6449968"/>
            <a:ext cx="1835759"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Course Completion</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
        <p:nvSpPr>
          <p:cNvPr id="14" name="Rectangle 13"/>
          <p:cNvSpPr/>
          <p:nvPr userDrawn="1"/>
        </p:nvSpPr>
        <p:spPr>
          <a:xfrm>
            <a:off x="5184648" y="1143000"/>
            <a:ext cx="3959352" cy="487375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1465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Getting Started</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
        <p:nvSpPr>
          <p:cNvPr id="14" name="Rectangle 13"/>
          <p:cNvSpPr/>
          <p:nvPr userDrawn="1"/>
        </p:nvSpPr>
        <p:spPr>
          <a:xfrm>
            <a:off x="5184648" y="1143000"/>
            <a:ext cx="3959352" cy="487375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6934200" y="6458635"/>
            <a:ext cx="2141420"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Text Left Graphic Right</a:t>
            </a:r>
          </a:p>
        </p:txBody>
      </p:sp>
    </p:spTree>
    <p:extLst>
      <p:ext uri="{BB962C8B-B14F-4D97-AF65-F5344CB8AC3E}">
        <p14:creationId xmlns:p14="http://schemas.microsoft.com/office/powerpoint/2010/main" val="2979110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odule Learning Objectives">
    <p:spTree>
      <p:nvGrpSpPr>
        <p:cNvPr id="1" name=""/>
        <p:cNvGrpSpPr/>
        <p:nvPr/>
      </p:nvGrpSpPr>
      <p:grpSpPr>
        <a:xfrm>
          <a:off x="0" y="0"/>
          <a:ext cx="0" cy="0"/>
          <a:chOff x="0" y="0"/>
          <a:chExt cx="0" cy="0"/>
        </a:xfrm>
      </p:grpSpPr>
      <p:sp>
        <p:nvSpPr>
          <p:cNvPr id="11" name="Text Placeholder 10"/>
          <p:cNvSpPr>
            <a:spLocks noGrp="1"/>
          </p:cNvSpPr>
          <p:nvPr>
            <p:ph type="body" sz="quarter" idx="11" hasCustomPrompt="1"/>
          </p:nvPr>
        </p:nvSpPr>
        <p:spPr>
          <a:xfrm>
            <a:off x="304800" y="1905000"/>
            <a:ext cx="4419600" cy="3581400"/>
          </a:xfrm>
          <a:prstGeom prst="rect">
            <a:avLst/>
          </a:prstGeom>
        </p:spPr>
        <p:txBody>
          <a:bodyPr lIns="0" tIns="0" rIns="0" bIns="0"/>
          <a:lstStyle>
            <a:lvl1pPr marL="0" indent="0">
              <a:buNone/>
              <a:defRPr sz="1200" baseline="0">
                <a:latin typeface="Arial" pitchFamily="34" charset="0"/>
                <a:cs typeface="Arial" pitchFamily="34" charset="0"/>
              </a:defRPr>
            </a:lvl1pPr>
          </a:lstStyle>
          <a:p>
            <a:pPr lvl="0"/>
            <a:r>
              <a:rPr lang="en-US" dirty="0"/>
              <a:t>Placeholder text</a:t>
            </a:r>
          </a:p>
        </p:txBody>
      </p:sp>
      <p:cxnSp>
        <p:nvCxnSpPr>
          <p:cNvPr id="13" name="Straight Connector 12"/>
          <p:cNvCxnSpPr/>
          <p:nvPr userDrawn="1"/>
        </p:nvCxnSpPr>
        <p:spPr>
          <a:xfrm>
            <a:off x="304800" y="1795549"/>
            <a:ext cx="4419600" cy="0"/>
          </a:xfrm>
          <a:prstGeom prst="line">
            <a:avLst/>
          </a:prstGeom>
          <a:ln w="25400">
            <a:solidFill>
              <a:srgbClr val="118DCC"/>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2" hasCustomPrompt="1"/>
          </p:nvPr>
        </p:nvSpPr>
        <p:spPr>
          <a:xfrm>
            <a:off x="304800" y="1481137"/>
            <a:ext cx="4419600" cy="271463"/>
          </a:xfrm>
          <a:prstGeom prst="rect">
            <a:avLst/>
          </a:prstGeom>
        </p:spPr>
        <p:txBody>
          <a:bodyPr lIns="0" tIns="0" rIns="0" bIns="0"/>
          <a:lstStyle>
            <a:lvl1pPr marL="0" indent="0">
              <a:buNone/>
              <a:defRPr sz="1600" b="1" baseline="0">
                <a:latin typeface="Arial" pitchFamily="34" charset="0"/>
                <a:cs typeface="Arial" pitchFamily="34" charset="0"/>
              </a:defRPr>
            </a:lvl1pPr>
          </a:lstStyle>
          <a:p>
            <a:pPr lvl="0"/>
            <a:r>
              <a:rPr lang="en-US" dirty="0"/>
              <a:t>Module Learning Objectives</a:t>
            </a:r>
          </a:p>
        </p:txBody>
      </p:sp>
      <p:sp>
        <p:nvSpPr>
          <p:cNvPr id="16" name="TextBox 15"/>
          <p:cNvSpPr txBox="1"/>
          <p:nvPr userDrawn="1"/>
        </p:nvSpPr>
        <p:spPr>
          <a:xfrm>
            <a:off x="7162800" y="6449968"/>
            <a:ext cx="1835759" cy="323165"/>
          </a:xfrm>
          <a:prstGeom prst="rect">
            <a:avLst/>
          </a:prstGeom>
          <a:noFill/>
        </p:spPr>
        <p:txBody>
          <a:bodyPr wrap="none" rtlCol="0">
            <a:spAutoFit/>
          </a:bodyPr>
          <a:lstStyle/>
          <a:p>
            <a:r>
              <a:rPr lang="en-US" sz="1500" dirty="0">
                <a:solidFill>
                  <a:schemeClr val="tx2">
                    <a:lumMod val="75000"/>
                  </a:schemeClr>
                </a:solidFill>
                <a:latin typeface="Arial" pitchFamily="34" charset="0"/>
                <a:cs typeface="Arial" pitchFamily="34" charset="0"/>
              </a:rPr>
              <a:t>Course Completion</a:t>
            </a:r>
          </a:p>
        </p:txBody>
      </p:sp>
      <p:sp>
        <p:nvSpPr>
          <p:cNvPr id="10" name="Text Placeholder 2"/>
          <p:cNvSpPr>
            <a:spLocks noGrp="1"/>
          </p:cNvSpPr>
          <p:nvPr>
            <p:ph type="body" sz="quarter" idx="13" hasCustomPrompt="1"/>
          </p:nvPr>
        </p:nvSpPr>
        <p:spPr>
          <a:xfrm>
            <a:off x="1524000" y="533400"/>
            <a:ext cx="2514600" cy="228600"/>
          </a:xfrm>
        </p:spPr>
        <p:txBody>
          <a:bodyPr/>
          <a:lstStyle>
            <a:lvl1pPr>
              <a:defRPr sz="1100" b="1">
                <a:solidFill>
                  <a:schemeClr val="bg1"/>
                </a:solidFill>
                <a:latin typeface="Arial" pitchFamily="34" charset="0"/>
                <a:cs typeface="Arial" pitchFamily="34" charset="0"/>
              </a:defRPr>
            </a:lvl1pPr>
          </a:lstStyle>
          <a:p>
            <a:pPr lvl="0"/>
            <a:r>
              <a:rPr lang="en-US" dirty="0"/>
              <a:t>Module Title</a:t>
            </a:r>
          </a:p>
        </p:txBody>
      </p:sp>
      <p:sp>
        <p:nvSpPr>
          <p:cNvPr id="12" name="Text Placeholder 2"/>
          <p:cNvSpPr>
            <a:spLocks noGrp="1"/>
          </p:cNvSpPr>
          <p:nvPr>
            <p:ph type="body" sz="quarter" idx="14" hasCustomPrompt="1"/>
          </p:nvPr>
        </p:nvSpPr>
        <p:spPr>
          <a:xfrm>
            <a:off x="1524000" y="762000"/>
            <a:ext cx="2514600" cy="228600"/>
          </a:xfrm>
        </p:spPr>
        <p:txBody>
          <a:bodyPr/>
          <a:lstStyle>
            <a:lvl1pPr>
              <a:defRPr sz="1100" b="1" baseline="0">
                <a:solidFill>
                  <a:schemeClr val="bg1"/>
                </a:solidFill>
                <a:latin typeface="Arial" pitchFamily="34" charset="0"/>
                <a:cs typeface="Arial" pitchFamily="34" charset="0"/>
              </a:defRPr>
            </a:lvl1pPr>
          </a:lstStyle>
          <a:p>
            <a:pPr lvl="0"/>
            <a:r>
              <a:rPr lang="en-US" dirty="0"/>
              <a:t>Lesson Title</a:t>
            </a:r>
          </a:p>
        </p:txBody>
      </p:sp>
      <p:sp>
        <p:nvSpPr>
          <p:cNvPr id="14" name="Rectangle 13"/>
          <p:cNvSpPr/>
          <p:nvPr userDrawn="1"/>
        </p:nvSpPr>
        <p:spPr>
          <a:xfrm>
            <a:off x="5184648" y="1143000"/>
            <a:ext cx="3959352" cy="4873752"/>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457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0.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21.xml"/><Relationship Id="rId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22.xml"/><Relationship Id="rId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23.xml"/><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24.xml"/><Relationship Id="rId4" Type="http://schemas.openxmlformats.org/officeDocument/2006/relationships/image" Target="../media/image2.jpe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25.xml"/><Relationship Id="rId4" Type="http://schemas.openxmlformats.org/officeDocument/2006/relationships/image" Target="../media/image2.jpe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8.xml"/><Relationship Id="rId1" Type="http://schemas.openxmlformats.org/officeDocument/2006/relationships/slideLayout" Target="../slideLayouts/slideLayout26.xml"/><Relationship Id="rId4" Type="http://schemas.openxmlformats.org/officeDocument/2006/relationships/image" Target="../media/image2.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9.xml"/><Relationship Id="rId1" Type="http://schemas.openxmlformats.org/officeDocument/2006/relationships/slideLayout" Target="../slideLayouts/slideLayout27.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ChangeArrowheads="1"/>
          </p:cNvSpPr>
          <p:nvPr/>
        </p:nvSpPr>
        <p:spPr bwMode="auto">
          <a:xfrm>
            <a:off x="5410200" y="6383338"/>
            <a:ext cx="35052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spcBef>
                <a:spcPct val="50000"/>
              </a:spcBef>
              <a:spcAft>
                <a:spcPct val="50000"/>
              </a:spcAft>
            </a:pPr>
            <a:r>
              <a:rPr lang="en-US" sz="1000" dirty="0"/>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a:spcBef>
                <a:spcPct val="50000"/>
              </a:spcBef>
              <a:spcAft>
                <a:spcPct val="50000"/>
              </a:spcAft>
              <a:defRPr sz="1000">
                <a:latin typeface="Arial" charset="0"/>
                <a:cs typeface="+mn-cs"/>
              </a:defRPr>
            </a:lvl1pPr>
          </a:lstStyle>
          <a:p>
            <a:fld id="{4CB4F754-9424-43B0-8705-4CC04397D287}" type="slidenum">
              <a:rPr lang="en-US" smtClean="0"/>
              <a:pPr/>
              <a:t>‹#›</a:t>
            </a:fld>
            <a:endParaRPr lang="en-US"/>
          </a:p>
        </p:txBody>
      </p:sp>
      <p:sp>
        <p:nvSpPr>
          <p:cNvPr id="1029" name="Title Placeholder 1"/>
          <p:cNvSpPr>
            <a:spLocks noGrp="1"/>
          </p:cNvSpPr>
          <p:nvPr>
            <p:ph type="title"/>
          </p:nvPr>
        </p:nvSpPr>
        <p:spPr bwMode="auto">
          <a:xfrm>
            <a:off x="457200" y="152400"/>
            <a:ext cx="7696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30" name="Text Placeholder 2"/>
          <p:cNvSpPr>
            <a:spLocks noGrp="1"/>
          </p:cNvSpPr>
          <p:nvPr>
            <p:ph type="body" idx="1"/>
          </p:nvPr>
        </p:nvSpPr>
        <p:spPr bwMode="auto">
          <a:xfrm>
            <a:off x="457200" y="1371600"/>
            <a:ext cx="822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p:cNvSpPr/>
          <p:nvPr/>
        </p:nvSpPr>
        <p:spPr bwMode="auto">
          <a:xfrm>
            <a:off x="0" y="1078992"/>
            <a:ext cx="9144000" cy="100584"/>
          </a:xfrm>
          <a:prstGeom prst="rect">
            <a:avLst/>
          </a:prstGeom>
          <a:solidFill>
            <a:srgbClr val="0093CF"/>
          </a:solidFill>
          <a:ln w="12700" cap="flat" cmpd="sng" algn="ctr">
            <a:noFill/>
            <a:prstDash val="solid"/>
            <a:round/>
            <a:headEnd type="none" w="med" len="med"/>
            <a:tailEnd type="none" w="med" len="med"/>
          </a:ln>
          <a:effectLst/>
          <a:extLst/>
        </p:spPr>
        <p:txBody>
          <a:bodyPr vert="horz" wrap="none" lIns="0" tIns="0" rIns="0" bIns="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50000"/>
              </a:spcBef>
              <a:spcAft>
                <a:spcPct val="50000"/>
              </a:spcAft>
              <a:buClrTx/>
              <a:buSzTx/>
              <a:buFontTx/>
              <a:buNone/>
              <a:tabLst/>
            </a:pPr>
            <a:endParaRPr kumimoji="0" lang="en-US" sz="2200" b="0" i="0" u="none" strike="noStrike" cap="none" normalizeH="0" baseline="0">
              <a:ln>
                <a:noFill/>
              </a:ln>
              <a:solidFill>
                <a:schemeClr val="tx1"/>
              </a:solidFill>
              <a:effectLst/>
              <a:latin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0" y="457200"/>
            <a:ext cx="9143998" cy="5943598"/>
          </a:xfrm>
          <a:prstGeom prst="rect">
            <a:avLst/>
          </a:prstGeom>
        </p:spPr>
      </p:pic>
      <p:sp>
        <p:nvSpPr>
          <p:cNvPr id="13" name="Rectangle 12"/>
          <p:cNvSpPr/>
          <p:nvPr userDrawn="1"/>
        </p:nvSpPr>
        <p:spPr>
          <a:xfrm>
            <a:off x="1371600" y="473243"/>
            <a:ext cx="6978316" cy="625642"/>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09" r:id="rId1"/>
    <p:sldLayoutId id="2147483728" r:id="rId2"/>
    <p:sldLayoutId id="2147483729" r:id="rId3"/>
    <p:sldLayoutId id="2147483711" r:id="rId4"/>
    <p:sldLayoutId id="2147483733" r:id="rId5"/>
    <p:sldLayoutId id="2147483730" r:id="rId6"/>
    <p:sldLayoutId id="2147483731" r:id="rId7"/>
    <p:sldLayoutId id="2147483734" r:id="rId8"/>
    <p:sldLayoutId id="2147483735" r:id="rId9"/>
    <p:sldLayoutId id="2147483726" r:id="rId10"/>
    <p:sldLayoutId id="2147483713" r:id="rId11"/>
    <p:sldLayoutId id="2147483715" r:id="rId12"/>
    <p:sldLayoutId id="2147483727" r:id="rId13"/>
    <p:sldLayoutId id="2147483723" r:id="rId14"/>
    <p:sldLayoutId id="2147483717" r:id="rId15"/>
    <p:sldLayoutId id="2147483732" r:id="rId16"/>
    <p:sldLayoutId id="2147483725" r:id="rId17"/>
    <p:sldLayoutId id="2147483720" r:id="rId18"/>
    <p:sldLayoutId id="2147483724" r:id="rId19"/>
  </p:sldLayoutIdLst>
  <p:transition/>
  <p:txStyles>
    <p:titleStyle>
      <a:lvl1pPr algn="l" rtl="0" eaLnBrk="1" fontAlgn="base" hangingPunct="1">
        <a:lnSpc>
          <a:spcPct val="90000"/>
        </a:lnSpc>
        <a:spcBef>
          <a:spcPct val="0"/>
        </a:spcBef>
        <a:spcAft>
          <a:spcPct val="0"/>
        </a:spcAft>
        <a:defRPr sz="3200" b="1">
          <a:solidFill>
            <a:srgbClr val="0093CF"/>
          </a:solidFill>
          <a:latin typeface="+mj-lt"/>
          <a:ea typeface="+mj-ea"/>
          <a:cs typeface="+mj-cs"/>
        </a:defRPr>
      </a:lvl1pPr>
      <a:lvl2pPr algn="l" rtl="0" eaLnBrk="1" fontAlgn="base" hangingPunct="1">
        <a:lnSpc>
          <a:spcPct val="90000"/>
        </a:lnSpc>
        <a:spcBef>
          <a:spcPct val="0"/>
        </a:spcBef>
        <a:spcAft>
          <a:spcPct val="0"/>
        </a:spcAft>
        <a:defRPr sz="3200" b="1">
          <a:solidFill>
            <a:srgbClr val="0093CF"/>
          </a:solidFill>
          <a:latin typeface="Arial" charset="0"/>
        </a:defRPr>
      </a:lvl2pPr>
      <a:lvl3pPr algn="l" rtl="0" eaLnBrk="1" fontAlgn="base" hangingPunct="1">
        <a:lnSpc>
          <a:spcPct val="90000"/>
        </a:lnSpc>
        <a:spcBef>
          <a:spcPct val="0"/>
        </a:spcBef>
        <a:spcAft>
          <a:spcPct val="0"/>
        </a:spcAft>
        <a:defRPr sz="3200" b="1">
          <a:solidFill>
            <a:srgbClr val="0093CF"/>
          </a:solidFill>
          <a:latin typeface="Arial" charset="0"/>
        </a:defRPr>
      </a:lvl3pPr>
      <a:lvl4pPr algn="l" rtl="0" eaLnBrk="1" fontAlgn="base" hangingPunct="1">
        <a:lnSpc>
          <a:spcPct val="90000"/>
        </a:lnSpc>
        <a:spcBef>
          <a:spcPct val="0"/>
        </a:spcBef>
        <a:spcAft>
          <a:spcPct val="0"/>
        </a:spcAft>
        <a:defRPr sz="3200" b="1">
          <a:solidFill>
            <a:srgbClr val="0093CF"/>
          </a:solidFill>
          <a:latin typeface="Arial" charset="0"/>
        </a:defRPr>
      </a:lvl4pPr>
      <a:lvl5pPr algn="l" rtl="0" eaLnBrk="1" fontAlgn="base" hangingPunct="1">
        <a:lnSpc>
          <a:spcPct val="90000"/>
        </a:lnSpc>
        <a:spcBef>
          <a:spcPct val="0"/>
        </a:spcBef>
        <a:spcAft>
          <a:spcPct val="0"/>
        </a:spcAft>
        <a:defRPr sz="3200" b="1">
          <a:solidFill>
            <a:srgbClr val="0093CF"/>
          </a:solidFill>
          <a:latin typeface="Arial"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1" fontAlgn="base" hangingPunct="1">
        <a:spcBef>
          <a:spcPct val="0"/>
        </a:spcBef>
        <a:spcAft>
          <a:spcPct val="50000"/>
        </a:spcAft>
        <a:defRPr sz="2800">
          <a:solidFill>
            <a:schemeClr val="tx1"/>
          </a:solidFill>
          <a:latin typeface="+mn-lt"/>
          <a:ea typeface="+mn-ea"/>
          <a:cs typeface="+mn-cs"/>
        </a:defRPr>
      </a:lvl1pPr>
      <a:lvl2pPr marL="228600" indent="-227013" algn="l" rtl="0" eaLnBrk="1" fontAlgn="base" hangingPunct="1">
        <a:spcBef>
          <a:spcPct val="0"/>
        </a:spcBef>
        <a:spcAft>
          <a:spcPct val="30000"/>
        </a:spcAft>
        <a:buChar char="•"/>
        <a:defRPr sz="2400">
          <a:solidFill>
            <a:schemeClr val="tx1"/>
          </a:solidFill>
          <a:latin typeface="+mn-lt"/>
        </a:defRPr>
      </a:lvl2pPr>
      <a:lvl3pPr marL="457200" indent="-227013" algn="l" rtl="0" eaLnBrk="1" fontAlgn="base" hangingPunct="1">
        <a:spcBef>
          <a:spcPct val="0"/>
        </a:spcBef>
        <a:spcAft>
          <a:spcPct val="30000"/>
        </a:spcAft>
        <a:buChar char="–"/>
        <a:defRPr sz="2000">
          <a:solidFill>
            <a:schemeClr val="tx1"/>
          </a:solidFill>
          <a:latin typeface="+mn-lt"/>
        </a:defRPr>
      </a:lvl3pPr>
      <a:lvl4pPr marL="684213" indent="-225425" algn="l" rtl="0" eaLnBrk="1" fontAlgn="base" hangingPunct="1">
        <a:spcBef>
          <a:spcPct val="0"/>
        </a:spcBef>
        <a:spcAft>
          <a:spcPct val="30000"/>
        </a:spcAft>
        <a:buFont typeface="Wingdings" pitchFamily="2" charset="2"/>
        <a:buChar char="§"/>
        <a:defRPr sz="2000">
          <a:solidFill>
            <a:schemeClr val="tx1"/>
          </a:solidFill>
          <a:latin typeface="+mn-lt"/>
        </a:defRPr>
      </a:lvl4pPr>
      <a:lvl5pPr marL="912813" indent="-227013" algn="l" rtl="0" eaLnBrk="1" fontAlgn="base" hangingPunct="1">
        <a:spcBef>
          <a:spcPct val="0"/>
        </a:spcBef>
        <a:spcAft>
          <a:spcPct val="30000"/>
        </a:spcAft>
        <a:buFont typeface="Arial" pitchFamily="34"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37"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39"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41"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43"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45"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47"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49"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Ndhnas032\creative_services_working\Working\Senay\Senay_644336_5C_leslie_am\Natives\5C_PPT_Template_Final-0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027" name="Rectangle 2"/>
          <p:cNvSpPr>
            <a:spLocks noChangeArrowheads="1"/>
          </p:cNvSpPr>
          <p:nvPr/>
        </p:nvSpPr>
        <p:spPr bwMode="auto">
          <a:xfrm>
            <a:off x="5410200" y="6383338"/>
            <a:ext cx="3505200" cy="246062"/>
          </a:xfrm>
          <a:prstGeom prst="rect">
            <a:avLst/>
          </a:prstGeom>
          <a:noFill/>
          <a:ln w="9525">
            <a:noFill/>
            <a:miter lim="800000"/>
            <a:headEnd/>
            <a:tailEnd/>
          </a:ln>
        </p:spPr>
        <p:txBody>
          <a:bodyPr>
            <a:spAutoFit/>
          </a:bodyPr>
          <a:lstStyle/>
          <a:p>
            <a:pPr algn="r" fontAlgn="base">
              <a:spcBef>
                <a:spcPct val="50000"/>
              </a:spcBef>
              <a:spcAft>
                <a:spcPct val="50000"/>
              </a:spcAft>
              <a:defRPr/>
            </a:pPr>
            <a:r>
              <a:rPr lang="en-US" sz="1000">
                <a:solidFill>
                  <a:srgbClr val="3F3F3F"/>
                </a:solidFill>
                <a:cs typeface="Arial" charset="0"/>
              </a:rPr>
              <a:t>For Internal Training Purposes Only </a:t>
            </a:r>
          </a:p>
        </p:txBody>
      </p:sp>
      <p:sp>
        <p:nvSpPr>
          <p:cNvPr id="8" name="Rectangle 34"/>
          <p:cNvSpPr>
            <a:spLocks noGrp="1" noChangeArrowheads="1"/>
          </p:cNvSpPr>
          <p:nvPr>
            <p:ph type="sldNum" sz="quarter" idx="11"/>
          </p:nvPr>
        </p:nvSpPr>
        <p:spPr>
          <a:xfrm>
            <a:off x="4419600" y="6381750"/>
            <a:ext cx="533400" cy="247650"/>
          </a:xfrm>
          <a:prstGeom prst="rect">
            <a:avLst/>
          </a:prstGeom>
          <a:ln/>
        </p:spPr>
        <p:txBody>
          <a:bodyPr/>
          <a:lstStyle>
            <a:lvl1pPr algn="ctr" fontAlgn="auto">
              <a:spcBef>
                <a:spcPct val="50000"/>
              </a:spcBef>
              <a:spcAft>
                <a:spcPct val="50000"/>
              </a:spcAft>
              <a:defRPr sz="1000">
                <a:latin typeface="Arial" charset="0"/>
                <a:cs typeface="+mn-cs"/>
              </a:defRPr>
            </a:lvl1pPr>
          </a:lstStyle>
          <a:p>
            <a:pPr>
              <a:defRPr/>
            </a:pPr>
            <a:fld id="{A945C582-2AD1-4B43-9576-223250F92B66}" type="slidenum">
              <a:rPr lang="en-US">
                <a:solidFill>
                  <a:srgbClr val="3F3F3F"/>
                </a:solidFill>
              </a:rPr>
              <a:pPr>
                <a:defRPr/>
              </a:pPr>
              <a:t>‹#›</a:t>
            </a:fld>
            <a:endParaRPr lang="en-US">
              <a:solidFill>
                <a:srgbClr val="3F3F3F"/>
              </a:solidFill>
            </a:endParaRPr>
          </a:p>
        </p:txBody>
      </p:sp>
      <p:sp>
        <p:nvSpPr>
          <p:cNvPr id="1029" name="Title Placeholder 1"/>
          <p:cNvSpPr>
            <a:spLocks noGrp="1"/>
          </p:cNvSpPr>
          <p:nvPr>
            <p:ph type="title"/>
          </p:nvPr>
        </p:nvSpPr>
        <p:spPr bwMode="auto">
          <a:xfrm>
            <a:off x="457200" y="152400"/>
            <a:ext cx="7696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Text Placeholder 2"/>
          <p:cNvSpPr>
            <a:spLocks noGrp="1"/>
          </p:cNvSpPr>
          <p:nvPr>
            <p:ph type="body" idx="1"/>
          </p:nvPr>
        </p:nvSpPr>
        <p:spPr bwMode="auto">
          <a:xfrm>
            <a:off x="457200" y="13716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1"/>
          <p:cNvSpPr>
            <a:spLocks noChangeArrowheads="1"/>
          </p:cNvSpPr>
          <p:nvPr/>
        </p:nvSpPr>
        <p:spPr bwMode="auto">
          <a:xfrm>
            <a:off x="0" y="1079500"/>
            <a:ext cx="9144000" cy="100013"/>
          </a:xfrm>
          <a:prstGeom prst="rect">
            <a:avLst/>
          </a:prstGeom>
          <a:solidFill>
            <a:srgbClr val="0093CF"/>
          </a:solidFill>
          <a:ln w="12700" algn="ctr">
            <a:noFill/>
            <a:round/>
            <a:headEnd/>
            <a:tailEnd/>
          </a:ln>
        </p:spPr>
        <p:txBody>
          <a:bodyPr wrap="none" lIns="0" tIns="0" rIns="0" bIns="0" anchor="ctr">
            <a:spAutoFit/>
          </a:bodyPr>
          <a:lstStyle/>
          <a:p>
            <a:pPr algn="ctr" fontAlgn="base">
              <a:spcBef>
                <a:spcPct val="50000"/>
              </a:spcBef>
              <a:spcAft>
                <a:spcPct val="50000"/>
              </a:spcAft>
              <a:defRPr/>
            </a:pPr>
            <a:endParaRPr lang="en-US" sz="2200">
              <a:solidFill>
                <a:srgbClr val="3F3F3F"/>
              </a:solidFill>
              <a:latin typeface="Arial" charset="0"/>
              <a:cs typeface="Arial" charset="0"/>
            </a:endParaRPr>
          </a:p>
        </p:txBody>
      </p:sp>
      <p:sp>
        <p:nvSpPr>
          <p:cNvPr id="9" name="Rectangle 8"/>
          <p:cNvSpPr/>
          <p:nvPr/>
        </p:nvSpPr>
        <p:spPr>
          <a:xfrm>
            <a:off x="0" y="609600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0" name="Rectangle 9"/>
          <p:cNvSpPr/>
          <p:nvPr/>
        </p:nvSpPr>
        <p:spPr>
          <a:xfrm>
            <a:off x="0" y="0"/>
            <a:ext cx="9144000" cy="762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pic>
        <p:nvPicPr>
          <p:cNvPr id="1034" name="Picture 10"/>
          <p:cNvPicPr>
            <a:picLocks noChangeAspect="1"/>
          </p:cNvPicPr>
          <p:nvPr/>
        </p:nvPicPr>
        <p:blipFill>
          <a:blip r:embed="rId4" cstate="print"/>
          <a:srcRect/>
          <a:stretch>
            <a:fillRect/>
          </a:stretch>
        </p:blipFill>
        <p:spPr bwMode="auto">
          <a:xfrm>
            <a:off x="0" y="457200"/>
            <a:ext cx="9144000" cy="5943600"/>
          </a:xfrm>
          <a:prstGeom prst="rect">
            <a:avLst/>
          </a:prstGeom>
          <a:noFill/>
          <a:ln w="9525">
            <a:noFill/>
            <a:miter lim="800000"/>
            <a:headEnd/>
            <a:tailEnd/>
          </a:ln>
        </p:spPr>
      </p:pic>
      <p:sp>
        <p:nvSpPr>
          <p:cNvPr id="13" name="Rectangle 12"/>
          <p:cNvSpPr/>
          <p:nvPr/>
        </p:nvSpPr>
        <p:spPr>
          <a:xfrm>
            <a:off x="1371600" y="473075"/>
            <a:ext cx="6978650" cy="625475"/>
          </a:xfrm>
          <a:prstGeom prst="rect">
            <a:avLst/>
          </a:prstGeom>
          <a:solidFill>
            <a:srgbClr val="009898"/>
          </a:solidFill>
          <a:ln>
            <a:solidFill>
              <a:srgbClr val="0098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3751" r:id="rId1"/>
  </p:sldLayoutIdLst>
  <p:transition/>
  <p:txStyles>
    <p:titleStyle>
      <a:lvl1pPr algn="l" rtl="0" eaLnBrk="0" fontAlgn="base" hangingPunct="0">
        <a:lnSpc>
          <a:spcPct val="90000"/>
        </a:lnSpc>
        <a:spcBef>
          <a:spcPct val="0"/>
        </a:spcBef>
        <a:spcAft>
          <a:spcPct val="0"/>
        </a:spcAft>
        <a:defRPr sz="3200" b="1">
          <a:solidFill>
            <a:srgbClr val="0093CF"/>
          </a:solidFill>
          <a:latin typeface="+mj-lt"/>
          <a:ea typeface="+mj-ea"/>
          <a:cs typeface="+mj-cs"/>
        </a:defRPr>
      </a:lvl1pPr>
      <a:lvl2pPr algn="l" rtl="0" eaLnBrk="0" fontAlgn="base" hangingPunct="0">
        <a:lnSpc>
          <a:spcPct val="90000"/>
        </a:lnSpc>
        <a:spcBef>
          <a:spcPct val="0"/>
        </a:spcBef>
        <a:spcAft>
          <a:spcPct val="0"/>
        </a:spcAft>
        <a:defRPr sz="3200" b="1">
          <a:solidFill>
            <a:srgbClr val="0093CF"/>
          </a:solidFill>
          <a:latin typeface="Calibri" pitchFamily="34" charset="0"/>
        </a:defRPr>
      </a:lvl2pPr>
      <a:lvl3pPr algn="l" rtl="0" eaLnBrk="0" fontAlgn="base" hangingPunct="0">
        <a:lnSpc>
          <a:spcPct val="90000"/>
        </a:lnSpc>
        <a:spcBef>
          <a:spcPct val="0"/>
        </a:spcBef>
        <a:spcAft>
          <a:spcPct val="0"/>
        </a:spcAft>
        <a:defRPr sz="3200" b="1">
          <a:solidFill>
            <a:srgbClr val="0093CF"/>
          </a:solidFill>
          <a:latin typeface="Calibri" pitchFamily="34" charset="0"/>
        </a:defRPr>
      </a:lvl3pPr>
      <a:lvl4pPr algn="l" rtl="0" eaLnBrk="0" fontAlgn="base" hangingPunct="0">
        <a:lnSpc>
          <a:spcPct val="90000"/>
        </a:lnSpc>
        <a:spcBef>
          <a:spcPct val="0"/>
        </a:spcBef>
        <a:spcAft>
          <a:spcPct val="0"/>
        </a:spcAft>
        <a:defRPr sz="3200" b="1">
          <a:solidFill>
            <a:srgbClr val="0093CF"/>
          </a:solidFill>
          <a:latin typeface="Calibri" pitchFamily="34" charset="0"/>
        </a:defRPr>
      </a:lvl4pPr>
      <a:lvl5pPr algn="l" rtl="0" eaLnBrk="0" fontAlgn="base" hangingPunct="0">
        <a:lnSpc>
          <a:spcPct val="90000"/>
        </a:lnSpc>
        <a:spcBef>
          <a:spcPct val="0"/>
        </a:spcBef>
        <a:spcAft>
          <a:spcPct val="0"/>
        </a:spcAft>
        <a:defRPr sz="3200" b="1">
          <a:solidFill>
            <a:srgbClr val="0093CF"/>
          </a:solidFill>
          <a:latin typeface="Calibri" pitchFamily="34" charset="0"/>
        </a:defRPr>
      </a:lvl5pPr>
      <a:lvl6pPr marL="457200" algn="l" rtl="0" eaLnBrk="1" fontAlgn="base" hangingPunct="1">
        <a:lnSpc>
          <a:spcPct val="90000"/>
        </a:lnSpc>
        <a:spcBef>
          <a:spcPct val="0"/>
        </a:spcBef>
        <a:spcAft>
          <a:spcPct val="0"/>
        </a:spcAft>
        <a:defRPr sz="2800">
          <a:solidFill>
            <a:srgbClr val="D8027F"/>
          </a:solidFill>
          <a:latin typeface="Arial" charset="0"/>
        </a:defRPr>
      </a:lvl6pPr>
      <a:lvl7pPr marL="914400" algn="l" rtl="0" eaLnBrk="1" fontAlgn="base" hangingPunct="1">
        <a:lnSpc>
          <a:spcPct val="90000"/>
        </a:lnSpc>
        <a:spcBef>
          <a:spcPct val="0"/>
        </a:spcBef>
        <a:spcAft>
          <a:spcPct val="0"/>
        </a:spcAft>
        <a:defRPr sz="2800">
          <a:solidFill>
            <a:srgbClr val="D8027F"/>
          </a:solidFill>
          <a:latin typeface="Arial" charset="0"/>
        </a:defRPr>
      </a:lvl7pPr>
      <a:lvl8pPr marL="1371600" algn="l" rtl="0" eaLnBrk="1" fontAlgn="base" hangingPunct="1">
        <a:lnSpc>
          <a:spcPct val="90000"/>
        </a:lnSpc>
        <a:spcBef>
          <a:spcPct val="0"/>
        </a:spcBef>
        <a:spcAft>
          <a:spcPct val="0"/>
        </a:spcAft>
        <a:defRPr sz="2800">
          <a:solidFill>
            <a:srgbClr val="D8027F"/>
          </a:solidFill>
          <a:latin typeface="Arial" charset="0"/>
        </a:defRPr>
      </a:lvl8pPr>
      <a:lvl9pPr marL="1828800" algn="l" rtl="0" eaLnBrk="1" fontAlgn="base" hangingPunct="1">
        <a:lnSpc>
          <a:spcPct val="90000"/>
        </a:lnSpc>
        <a:spcBef>
          <a:spcPct val="0"/>
        </a:spcBef>
        <a:spcAft>
          <a:spcPct val="0"/>
        </a:spcAft>
        <a:defRPr sz="2800">
          <a:solidFill>
            <a:srgbClr val="D8027F"/>
          </a:solidFill>
          <a:latin typeface="Arial" charset="0"/>
        </a:defRPr>
      </a:lvl9pPr>
    </p:titleStyle>
    <p:bodyStyle>
      <a:lvl1pPr marL="342900" indent="-342900" algn="l" rtl="0" eaLnBrk="0" fontAlgn="base" hangingPunct="0">
        <a:spcBef>
          <a:spcPct val="0"/>
        </a:spcBef>
        <a:spcAft>
          <a:spcPct val="50000"/>
        </a:spcAft>
        <a:defRPr sz="2800">
          <a:solidFill>
            <a:schemeClr val="tx1"/>
          </a:solidFill>
          <a:latin typeface="+mn-lt"/>
          <a:ea typeface="+mn-ea"/>
          <a:cs typeface="+mn-cs"/>
        </a:defRPr>
      </a:lvl1pPr>
      <a:lvl2pPr marL="228600" indent="-227013" algn="l" rtl="0" eaLnBrk="0" fontAlgn="base" hangingPunct="0">
        <a:spcBef>
          <a:spcPct val="0"/>
        </a:spcBef>
        <a:spcAft>
          <a:spcPct val="30000"/>
        </a:spcAft>
        <a:buChar char="•"/>
        <a:defRPr sz="2400">
          <a:solidFill>
            <a:schemeClr val="tx1"/>
          </a:solidFill>
          <a:latin typeface="+mn-lt"/>
        </a:defRPr>
      </a:lvl2pPr>
      <a:lvl3pPr marL="457200" indent="-227013" algn="l" rtl="0" eaLnBrk="0" fontAlgn="base" hangingPunct="0">
        <a:spcBef>
          <a:spcPct val="0"/>
        </a:spcBef>
        <a:spcAft>
          <a:spcPct val="30000"/>
        </a:spcAft>
        <a:buChar char="–"/>
        <a:defRPr sz="2000">
          <a:solidFill>
            <a:schemeClr val="tx1"/>
          </a:solidFill>
          <a:latin typeface="+mn-lt"/>
        </a:defRPr>
      </a:lvl3pPr>
      <a:lvl4pPr marL="684213" indent="-225425" algn="l" rtl="0" eaLnBrk="0" fontAlgn="base" hangingPunct="0">
        <a:spcBef>
          <a:spcPct val="0"/>
        </a:spcBef>
        <a:spcAft>
          <a:spcPct val="30000"/>
        </a:spcAft>
        <a:buFont typeface="Wingdings" pitchFamily="2" charset="2"/>
        <a:buChar char="§"/>
        <a:defRPr sz="2000">
          <a:solidFill>
            <a:schemeClr val="tx1"/>
          </a:solidFill>
          <a:latin typeface="+mn-lt"/>
        </a:defRPr>
      </a:lvl4pPr>
      <a:lvl5pPr marL="912813" indent="-227013" algn="l" rtl="0" eaLnBrk="0" fontAlgn="base" hangingPunct="0">
        <a:spcBef>
          <a:spcPct val="0"/>
        </a:spcBef>
        <a:spcAft>
          <a:spcPct val="30000"/>
        </a:spcAft>
        <a:buFont typeface="Arial" charset="0"/>
        <a:buChar char="•"/>
        <a:defRPr sz="2000">
          <a:solidFill>
            <a:schemeClr val="tx1"/>
          </a:solidFill>
          <a:latin typeface="+mn-lt"/>
        </a:defRPr>
      </a:lvl5pPr>
      <a:lvl6pPr marL="1370013" indent="-227013" algn="l" rtl="0" eaLnBrk="1" fontAlgn="base" hangingPunct="1">
        <a:spcBef>
          <a:spcPct val="0"/>
        </a:spcBef>
        <a:spcAft>
          <a:spcPct val="30000"/>
        </a:spcAft>
        <a:buChar char="–"/>
        <a:defRPr sz="1600">
          <a:solidFill>
            <a:schemeClr val="tx1"/>
          </a:solidFill>
          <a:latin typeface="+mn-lt"/>
        </a:defRPr>
      </a:lvl6pPr>
      <a:lvl7pPr marL="1827213" indent="-227013" algn="l" rtl="0" eaLnBrk="1" fontAlgn="base" hangingPunct="1">
        <a:spcBef>
          <a:spcPct val="0"/>
        </a:spcBef>
        <a:spcAft>
          <a:spcPct val="30000"/>
        </a:spcAft>
        <a:buChar char="–"/>
        <a:defRPr sz="1600">
          <a:solidFill>
            <a:schemeClr val="tx1"/>
          </a:solidFill>
          <a:latin typeface="+mn-lt"/>
        </a:defRPr>
      </a:lvl7pPr>
      <a:lvl8pPr marL="2284413" indent="-227013" algn="l" rtl="0" eaLnBrk="1" fontAlgn="base" hangingPunct="1">
        <a:spcBef>
          <a:spcPct val="0"/>
        </a:spcBef>
        <a:spcAft>
          <a:spcPct val="30000"/>
        </a:spcAft>
        <a:buChar char="–"/>
        <a:defRPr sz="1600">
          <a:solidFill>
            <a:schemeClr val="tx1"/>
          </a:solidFill>
          <a:latin typeface="+mn-lt"/>
        </a:defRPr>
      </a:lvl8pPr>
      <a:lvl9pPr marL="2741613" indent="-227013" algn="l" rtl="0" eaLnBrk="1" fontAlgn="base" hangingPunct="1">
        <a:spcBef>
          <a:spcPct val="0"/>
        </a:spcBef>
        <a:spcAft>
          <a:spcPct val="3000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26.jpeg"/><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nagers_title_01.jpg"/>
          <p:cNvPicPr>
            <a:picLocks noChangeAspect="1"/>
          </p:cNvPicPr>
          <p:nvPr/>
        </p:nvPicPr>
        <p:blipFill>
          <a:blip r:embed="rId3" cstate="print"/>
          <a:stretch>
            <a:fillRect/>
          </a:stretch>
        </p:blipFill>
        <p:spPr>
          <a:xfrm>
            <a:off x="0" y="457200"/>
            <a:ext cx="9144000" cy="5943600"/>
          </a:xfrm>
          <a:prstGeom prst="rect">
            <a:avLst/>
          </a:prstGeom>
        </p:spPr>
      </p:pic>
    </p:spTree>
    <p:extLst>
      <p:ext uri="{BB962C8B-B14F-4D97-AF65-F5344CB8AC3E}">
        <p14:creationId xmlns:p14="http://schemas.microsoft.com/office/powerpoint/2010/main" val="223204566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iStock_000017251844Small.jpg"/>
          <p:cNvPicPr>
            <a:picLocks noGrp="1" noChangeAspect="1"/>
          </p:cNvPicPr>
          <p:nvPr>
            <p:ph type="pic" sz="quarter" idx="10"/>
          </p:nvPr>
        </p:nvPicPr>
        <p:blipFill>
          <a:blip r:embed="rId3" cstate="print"/>
          <a:srcRect t="8939" b="8939"/>
          <a:stretch>
            <a:fillRect/>
          </a:stretch>
        </p:blipFill>
        <p:spPr/>
      </p:pic>
      <p:sp>
        <p:nvSpPr>
          <p:cNvPr id="19" name="Text Placeholder 18"/>
          <p:cNvSpPr>
            <a:spLocks noGrp="1"/>
          </p:cNvSpPr>
          <p:nvPr>
            <p:ph type="body" sz="quarter" idx="11"/>
          </p:nvPr>
        </p:nvSpPr>
        <p:spPr/>
        <p:txBody>
          <a:bodyPr/>
          <a:lstStyle/>
          <a:p>
            <a:r>
              <a:rPr lang="en-US" kern="1200" dirty="0"/>
              <a:t>Shire employees are encouraged to promptly report any suspected or potential issues of non-compliance. </a:t>
            </a:r>
          </a:p>
          <a:p>
            <a:r>
              <a:rPr lang="en-US" kern="1200" dirty="0"/>
              <a:t>No penalty nor retaliation for making any report in good faith. </a:t>
            </a:r>
          </a:p>
          <a:p>
            <a:r>
              <a:rPr lang="en-US" kern="1200" dirty="0"/>
              <a:t>Employees who know about instances of non-compliance and do not report them may be subject to disciplinary action. </a:t>
            </a:r>
          </a:p>
          <a:p>
            <a:r>
              <a:rPr lang="en-US" kern="1200" dirty="0"/>
              <a:t>Employees who knowingly make false reports are subject to disciplinary action. </a:t>
            </a:r>
          </a:p>
          <a:p>
            <a:r>
              <a:rPr lang="en-US" kern="1200" dirty="0"/>
              <a:t>Keep open lines of communication. </a:t>
            </a:r>
            <a:endParaRPr lang="en-US" dirty="0"/>
          </a:p>
        </p:txBody>
      </p:sp>
      <p:sp>
        <p:nvSpPr>
          <p:cNvPr id="20" name="Text Placeholder 19"/>
          <p:cNvSpPr>
            <a:spLocks noGrp="1"/>
          </p:cNvSpPr>
          <p:nvPr>
            <p:ph type="body" sz="quarter" idx="12"/>
          </p:nvPr>
        </p:nvSpPr>
        <p:spPr>
          <a:xfrm>
            <a:off x="304800" y="1295400"/>
            <a:ext cx="4419600" cy="457200"/>
          </a:xfrm>
        </p:spPr>
        <p:txBody>
          <a:bodyPr/>
          <a:lstStyle/>
          <a:p>
            <a:r>
              <a:rPr lang="en-US" dirty="0"/>
              <a:t>Responsibility to Report Events of </a:t>
            </a:r>
            <a:br>
              <a:rPr lang="en-US" dirty="0"/>
            </a:br>
            <a:r>
              <a:rPr lang="en-US" dirty="0"/>
              <a:t>Non-Compliance</a:t>
            </a:r>
          </a:p>
        </p:txBody>
      </p:sp>
      <p:sp>
        <p:nvSpPr>
          <p:cNvPr id="24" name="Text Placeholder 8"/>
          <p:cNvSpPr>
            <a:spLocks noGrp="1"/>
          </p:cNvSpPr>
          <p:nvPr>
            <p:ph type="body" sz="quarter" idx="13"/>
          </p:nvPr>
        </p:nvSpPr>
        <p:spPr>
          <a:xfrm>
            <a:off x="1524000" y="533400"/>
            <a:ext cx="4495800" cy="304800"/>
          </a:xfrm>
          <a:prstGeom prst="rect">
            <a:avLst/>
          </a:prstGeom>
        </p:spPr>
        <p:txBody>
          <a:bodyPr/>
          <a:lstStyle/>
          <a:p>
            <a:pPr marL="0" indent="0" eaLnBrk="1" hangingPunct="1"/>
            <a:r>
              <a:rPr lang="en-US" sz="1100" b="1" dirty="0">
                <a:solidFill>
                  <a:schemeClr val="bg1"/>
                </a:solidFill>
                <a:latin typeface="Arial" charset="0"/>
                <a:cs typeface="Arial" charset="0"/>
              </a:rPr>
              <a:t>Reportable Events, Reporting Options and Disciplinary Actions</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135547450.jpg"/>
          <p:cNvPicPr>
            <a:picLocks noGrp="1" noChangeAspect="1"/>
          </p:cNvPicPr>
          <p:nvPr>
            <p:ph type="pic" sz="quarter" idx="10"/>
          </p:nvPr>
        </p:nvPicPr>
        <p:blipFill>
          <a:blip r:embed="rId3" cstate="print"/>
          <a:srcRect t="8978" b="8978"/>
          <a:stretch>
            <a:fillRect/>
          </a:stretch>
        </p:blipFill>
        <p:spPr/>
      </p:pic>
      <p:sp>
        <p:nvSpPr>
          <p:cNvPr id="14" name="Text Placeholder 13"/>
          <p:cNvSpPr>
            <a:spLocks noGrp="1"/>
          </p:cNvSpPr>
          <p:nvPr>
            <p:ph type="body" sz="quarter" idx="11"/>
          </p:nvPr>
        </p:nvSpPr>
        <p:spPr>
          <a:xfrm>
            <a:off x="304800" y="1905000"/>
            <a:ext cx="4419600" cy="1957459"/>
          </a:xfrm>
        </p:spPr>
        <p:txBody>
          <a:bodyPr/>
          <a:lstStyle/>
          <a:p>
            <a:r>
              <a:rPr lang="en-US" kern="1200" dirty="0"/>
              <a:t>Shire wishes to establish an environment in which all employees feel able to report suspected non-compliance events or any other concerns, in good faith and without fear of discrimination or reprisal. </a:t>
            </a:r>
          </a:p>
          <a:p>
            <a:r>
              <a:rPr lang="en-US" kern="1200" dirty="0"/>
              <a:t>Employees who speak out :</a:t>
            </a:r>
          </a:p>
          <a:p>
            <a:pPr lvl="1"/>
            <a:r>
              <a:rPr lang="en-US" sz="1200" kern="1200" dirty="0">
                <a:latin typeface="Arial" pitchFamily="34" charset="0"/>
                <a:cs typeface="Arial" pitchFamily="34" charset="0"/>
              </a:rPr>
              <a:t>Will be regarded as acting in good faith</a:t>
            </a:r>
          </a:p>
          <a:p>
            <a:pPr lvl="1"/>
            <a:r>
              <a:rPr lang="en-US" sz="1200" kern="1200" dirty="0">
                <a:latin typeface="Arial" pitchFamily="34" charset="0"/>
                <a:cs typeface="Arial" pitchFamily="34" charset="0"/>
              </a:rPr>
              <a:t>Have all disclosures treated confidentially </a:t>
            </a:r>
          </a:p>
          <a:p>
            <a:pPr lvl="1"/>
            <a:r>
              <a:rPr lang="en-US" sz="1200" kern="1200" dirty="0">
                <a:latin typeface="Arial" pitchFamily="34" charset="0"/>
                <a:cs typeface="Arial" pitchFamily="34" charset="0"/>
              </a:rPr>
              <a:t>Will be protected from reprisals</a:t>
            </a:r>
            <a:endParaRPr lang="en-US" sz="1200" dirty="0">
              <a:latin typeface="Arial" pitchFamily="34" charset="0"/>
              <a:cs typeface="Arial" pitchFamily="34" charset="0"/>
            </a:endParaRPr>
          </a:p>
        </p:txBody>
      </p:sp>
      <p:sp>
        <p:nvSpPr>
          <p:cNvPr id="15" name="Text Placeholder 14"/>
          <p:cNvSpPr>
            <a:spLocks noGrp="1"/>
          </p:cNvSpPr>
          <p:nvPr>
            <p:ph type="body" sz="quarter" idx="12"/>
          </p:nvPr>
        </p:nvSpPr>
        <p:spPr/>
        <p:txBody>
          <a:bodyPr/>
          <a:lstStyle/>
          <a:p>
            <a:r>
              <a:rPr lang="en-US" dirty="0"/>
              <a:t>Non-Retaliation Policy</a:t>
            </a:r>
          </a:p>
        </p:txBody>
      </p:sp>
      <p:sp>
        <p:nvSpPr>
          <p:cNvPr id="19" name="Text Placeholder 8"/>
          <p:cNvSpPr>
            <a:spLocks noGrp="1"/>
          </p:cNvSpPr>
          <p:nvPr>
            <p:ph type="body" sz="quarter" idx="13"/>
          </p:nvPr>
        </p:nvSpPr>
        <p:spPr>
          <a:xfrm>
            <a:off x="1524000" y="533400"/>
            <a:ext cx="4495800" cy="304800"/>
          </a:xfrm>
          <a:prstGeom prst="rect">
            <a:avLst/>
          </a:prstGeom>
        </p:spPr>
        <p:txBody>
          <a:bodyPr/>
          <a:lstStyle/>
          <a:p>
            <a:pPr marL="0" indent="0" eaLnBrk="1" hangingPunct="1"/>
            <a:r>
              <a:rPr lang="en-US" sz="1100" b="1" dirty="0">
                <a:solidFill>
                  <a:schemeClr val="bg1"/>
                </a:solidFill>
                <a:latin typeface="Arial" charset="0"/>
                <a:cs typeface="Arial" charset="0"/>
              </a:rPr>
              <a:t>Reportable Events, Reporting Options and Disciplinary Actions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304800" y="1828800"/>
            <a:ext cx="4495800" cy="609600"/>
          </a:xfrm>
        </p:spPr>
        <p:txBody>
          <a:bodyPr/>
          <a:lstStyle/>
          <a:p>
            <a:r>
              <a:rPr lang="en-US" dirty="0"/>
              <a:t>Brian tells you that a colleague, Sam, bought tickets to a baseball game for a physician and joked that he hoped the physician remembered the gesture. What do you tell Brian to do?</a:t>
            </a:r>
          </a:p>
        </p:txBody>
      </p:sp>
      <p:sp>
        <p:nvSpPr>
          <p:cNvPr id="9" name="Text Placeholder 8"/>
          <p:cNvSpPr>
            <a:spLocks noGrp="1"/>
          </p:cNvSpPr>
          <p:nvPr>
            <p:ph type="body" sz="quarter" idx="12"/>
          </p:nvPr>
        </p:nvSpPr>
        <p:spPr/>
        <p:txBody>
          <a:bodyPr/>
          <a:lstStyle/>
          <a:p>
            <a:r>
              <a:rPr lang="en-US" dirty="0"/>
              <a:t>Reportable Events and Reporting Options </a:t>
            </a:r>
          </a:p>
        </p:txBody>
      </p:sp>
      <p:sp>
        <p:nvSpPr>
          <p:cNvPr id="10" name="Text Placeholder 9"/>
          <p:cNvSpPr>
            <a:spLocks noGrp="1"/>
          </p:cNvSpPr>
          <p:nvPr>
            <p:ph type="body" sz="quarter" idx="29"/>
          </p:nvPr>
        </p:nvSpPr>
        <p:spPr/>
        <p:txBody>
          <a:bodyPr/>
          <a:lstStyle/>
          <a:p>
            <a:endParaRPr lang="en-US"/>
          </a:p>
        </p:txBody>
      </p:sp>
      <p:sp>
        <p:nvSpPr>
          <p:cNvPr id="11" name="Text Placeholder 10"/>
          <p:cNvSpPr>
            <a:spLocks noGrp="1"/>
          </p:cNvSpPr>
          <p:nvPr>
            <p:ph type="body" sz="quarter" idx="30"/>
          </p:nvPr>
        </p:nvSpPr>
        <p:spPr/>
        <p:txBody>
          <a:bodyPr/>
          <a:lstStyle/>
          <a:p>
            <a:endParaRPr lang="en-US"/>
          </a:p>
        </p:txBody>
      </p:sp>
      <p:sp>
        <p:nvSpPr>
          <p:cNvPr id="12" name="Text Placeholder 11"/>
          <p:cNvSpPr>
            <a:spLocks noGrp="1"/>
          </p:cNvSpPr>
          <p:nvPr>
            <p:ph type="body" sz="quarter" idx="31"/>
          </p:nvPr>
        </p:nvSpPr>
        <p:spPr/>
        <p:txBody>
          <a:bodyPr/>
          <a:lstStyle/>
          <a:p>
            <a:r>
              <a:rPr lang="en-US" dirty="0"/>
              <a:t>Wait to see if Sam tells his manager. It is his responsibility.</a:t>
            </a:r>
          </a:p>
        </p:txBody>
      </p:sp>
      <p:sp>
        <p:nvSpPr>
          <p:cNvPr id="13" name="Text Placeholder 12"/>
          <p:cNvSpPr>
            <a:spLocks noGrp="1"/>
          </p:cNvSpPr>
          <p:nvPr>
            <p:ph type="body" sz="quarter" idx="36"/>
          </p:nvPr>
        </p:nvSpPr>
        <p:spPr/>
        <p:txBody>
          <a:bodyPr/>
          <a:lstStyle/>
          <a:p>
            <a:r>
              <a:rPr lang="en-US" dirty="0"/>
              <a:t>Talk to Sam’s manager and then he no longer needs to be concerned with it. </a:t>
            </a:r>
          </a:p>
        </p:txBody>
      </p:sp>
      <p:sp>
        <p:nvSpPr>
          <p:cNvPr id="14" name="Text Placeholder 13"/>
          <p:cNvSpPr>
            <a:spLocks noGrp="1"/>
          </p:cNvSpPr>
          <p:nvPr>
            <p:ph type="body" sz="quarter" idx="37"/>
          </p:nvPr>
        </p:nvSpPr>
        <p:spPr/>
        <p:txBody>
          <a:bodyPr/>
          <a:lstStyle/>
          <a:p>
            <a:r>
              <a:rPr lang="en-US" dirty="0"/>
              <a:t>Report the issue immediately to Compliance and Legal. </a:t>
            </a:r>
          </a:p>
        </p:txBody>
      </p:sp>
      <p:sp>
        <p:nvSpPr>
          <p:cNvPr id="15" name="Text Placeholder 14"/>
          <p:cNvSpPr>
            <a:spLocks noGrp="1"/>
          </p:cNvSpPr>
          <p:nvPr>
            <p:ph type="body" sz="quarter" idx="38"/>
          </p:nvPr>
        </p:nvSpPr>
        <p:spPr/>
        <p:txBody>
          <a:bodyPr/>
          <a:lstStyle/>
          <a:p>
            <a:r>
              <a:rPr lang="en-US" dirty="0"/>
              <a:t>Do nothing if Sam was joking, especially since Sam could cause problems for Brian. </a:t>
            </a:r>
          </a:p>
        </p:txBody>
      </p:sp>
      <p:pic>
        <p:nvPicPr>
          <p:cNvPr id="18" name="Picture 17" descr="question_mark02_KC.jpg"/>
          <p:cNvPicPr>
            <a:picLocks noChangeAspect="1"/>
          </p:cNvPicPr>
          <p:nvPr/>
        </p:nvPicPr>
        <p:blipFill>
          <a:blip r:embed="rId3" cstate="print"/>
          <a:stretch>
            <a:fillRect/>
          </a:stretch>
        </p:blipFill>
        <p:spPr>
          <a:xfrm>
            <a:off x="5029200" y="1524000"/>
            <a:ext cx="3810000" cy="3810000"/>
          </a:xfrm>
          <a:prstGeom prst="rect">
            <a:avLst/>
          </a:prstGeom>
        </p:spPr>
      </p:pic>
      <p:sp>
        <p:nvSpPr>
          <p:cNvPr id="20" name="Text Placeholder 8"/>
          <p:cNvSpPr>
            <a:spLocks noGrp="1"/>
          </p:cNvSpPr>
          <p:nvPr>
            <p:ph type="body" sz="quarter" idx="4294967295"/>
          </p:nvPr>
        </p:nvSpPr>
        <p:spPr>
          <a:xfrm>
            <a:off x="1524000" y="533400"/>
            <a:ext cx="4495800" cy="3048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Reportable Events, Reporting Options and Disciplinary Actions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p:cNvSpPr>
            <a:spLocks noGrp="1"/>
          </p:cNvSpPr>
          <p:nvPr>
            <p:ph type="body" sz="quarter" idx="11"/>
          </p:nvPr>
        </p:nvSpPr>
        <p:spPr>
          <a:xfrm>
            <a:off x="304800" y="1828800"/>
            <a:ext cx="4419600" cy="533400"/>
          </a:xfrm>
        </p:spPr>
        <p:txBody>
          <a:bodyPr/>
          <a:lstStyle/>
          <a:p>
            <a:r>
              <a:rPr lang="en-US" kern="1200" dirty="0"/>
              <a:t>When disciplinary action is needed, you should discuss the appropriate action to take with a Human Resources business partner. Possible actions may include any one of the following.</a:t>
            </a:r>
            <a:endParaRPr lang="en-US" dirty="0"/>
          </a:p>
        </p:txBody>
      </p:sp>
      <p:sp>
        <p:nvSpPr>
          <p:cNvPr id="12" name="Text Placeholder 11"/>
          <p:cNvSpPr>
            <a:spLocks noGrp="1"/>
          </p:cNvSpPr>
          <p:nvPr>
            <p:ph type="body" sz="quarter" idx="12"/>
          </p:nvPr>
        </p:nvSpPr>
        <p:spPr/>
        <p:txBody>
          <a:bodyPr/>
          <a:lstStyle/>
          <a:p>
            <a:r>
              <a:rPr lang="en-US" dirty="0"/>
              <a:t>Possible Disciplinary Actions </a:t>
            </a:r>
          </a:p>
        </p:txBody>
      </p:sp>
      <p:sp>
        <p:nvSpPr>
          <p:cNvPr id="13" name="Text Placeholder 12"/>
          <p:cNvSpPr>
            <a:spLocks noGrp="1"/>
          </p:cNvSpPr>
          <p:nvPr>
            <p:ph type="body" sz="quarter" idx="23"/>
          </p:nvPr>
        </p:nvSpPr>
        <p:spPr/>
        <p:txBody>
          <a:bodyPr/>
          <a:lstStyle/>
          <a:p>
            <a:r>
              <a:rPr lang="en-US" dirty="0"/>
              <a:t>Verbal Warning</a:t>
            </a:r>
          </a:p>
        </p:txBody>
      </p:sp>
      <p:sp>
        <p:nvSpPr>
          <p:cNvPr id="14" name="Text Placeholder 13"/>
          <p:cNvSpPr>
            <a:spLocks noGrp="1"/>
          </p:cNvSpPr>
          <p:nvPr>
            <p:ph type="body" sz="quarter" idx="24"/>
          </p:nvPr>
        </p:nvSpPr>
        <p:spPr/>
        <p:txBody>
          <a:bodyPr/>
          <a:lstStyle/>
          <a:p>
            <a:r>
              <a:rPr lang="en-US" dirty="0"/>
              <a:t>Written Warning</a:t>
            </a:r>
          </a:p>
        </p:txBody>
      </p:sp>
      <p:sp>
        <p:nvSpPr>
          <p:cNvPr id="15" name="Text Placeholder 14"/>
          <p:cNvSpPr>
            <a:spLocks noGrp="1"/>
          </p:cNvSpPr>
          <p:nvPr>
            <p:ph type="body" sz="quarter" idx="25"/>
          </p:nvPr>
        </p:nvSpPr>
        <p:spPr/>
        <p:txBody>
          <a:bodyPr/>
          <a:lstStyle/>
          <a:p>
            <a:r>
              <a:rPr lang="en-US" dirty="0"/>
              <a:t>Suspension</a:t>
            </a:r>
          </a:p>
        </p:txBody>
      </p:sp>
      <p:sp>
        <p:nvSpPr>
          <p:cNvPr id="16" name="Text Placeholder 15"/>
          <p:cNvSpPr>
            <a:spLocks noGrp="1"/>
          </p:cNvSpPr>
          <p:nvPr>
            <p:ph type="body" sz="quarter" idx="26"/>
          </p:nvPr>
        </p:nvSpPr>
        <p:spPr/>
        <p:txBody>
          <a:bodyPr/>
          <a:lstStyle/>
          <a:p>
            <a:r>
              <a:rPr lang="en-US" dirty="0"/>
              <a:t>Termination of Employment</a:t>
            </a:r>
          </a:p>
        </p:txBody>
      </p:sp>
      <p:pic>
        <p:nvPicPr>
          <p:cNvPr id="27" name="Picture Placeholder 26" descr="86484828.jpg"/>
          <p:cNvPicPr>
            <a:picLocks noGrp="1" noChangeAspect="1"/>
          </p:cNvPicPr>
          <p:nvPr>
            <p:ph type="pic" sz="quarter" idx="10"/>
          </p:nvPr>
        </p:nvPicPr>
        <p:blipFill>
          <a:blip r:embed="rId3" cstate="print"/>
          <a:srcRect l="34364" r="14558"/>
          <a:stretch>
            <a:fillRect/>
          </a:stretch>
        </p:blipFill>
        <p:spPr>
          <a:xfrm>
            <a:off x="5410200" y="1143000"/>
            <a:ext cx="3733800" cy="4875415"/>
          </a:xfrm>
        </p:spPr>
      </p:pic>
      <p:sp>
        <p:nvSpPr>
          <p:cNvPr id="25" name="Text Placeholder 8"/>
          <p:cNvSpPr>
            <a:spLocks noGrp="1"/>
          </p:cNvSpPr>
          <p:nvPr>
            <p:ph type="body" sz="quarter" idx="4294967295"/>
          </p:nvPr>
        </p:nvSpPr>
        <p:spPr>
          <a:xfrm>
            <a:off x="1524000" y="533400"/>
            <a:ext cx="4495800" cy="3048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Reportable Events, Reporting Options and Disciplinary Actions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sz="quarter" idx="11"/>
          </p:nvPr>
        </p:nvSpPr>
        <p:spPr/>
        <p:txBody>
          <a:bodyPr/>
          <a:lstStyle/>
          <a:p>
            <a:r>
              <a:rPr lang="en-US" kern="1200" dirty="0"/>
              <a:t>You are in the best position to know what is going on with your team. Your responsibilities include ensuring:</a:t>
            </a:r>
          </a:p>
          <a:p>
            <a:pPr lvl="1"/>
            <a:r>
              <a:rPr lang="en-US" sz="1200" kern="1200" dirty="0">
                <a:latin typeface="Arial" pitchFamily="34" charset="0"/>
                <a:cs typeface="Arial" pitchFamily="34" charset="0"/>
              </a:rPr>
              <a:t>Alignment with our BRAVE culture and values</a:t>
            </a:r>
          </a:p>
          <a:p>
            <a:pPr lvl="1"/>
            <a:r>
              <a:rPr lang="en-US" sz="1200" kern="1200" dirty="0">
                <a:latin typeface="Arial" pitchFamily="34" charset="0"/>
                <a:cs typeface="Arial" pitchFamily="34" charset="0"/>
              </a:rPr>
              <a:t>Compliance with applicable laws and regulations, including the CIA</a:t>
            </a:r>
          </a:p>
          <a:p>
            <a:r>
              <a:rPr lang="en-US" kern="1200" dirty="0"/>
              <a:t>You need to be able to identify reportable events and ensure such events are reported in an appropriate manner. </a:t>
            </a:r>
          </a:p>
          <a:p>
            <a:r>
              <a:rPr lang="en-US" kern="1200" dirty="0"/>
              <a:t>All Shire employees are encouraged to promptly report any suspected or potential issues of non-compliance.</a:t>
            </a:r>
          </a:p>
          <a:p>
            <a:r>
              <a:rPr lang="en-US" kern="1200" dirty="0"/>
              <a:t>Employees who speak out will be protected from reprisals. </a:t>
            </a:r>
          </a:p>
          <a:p>
            <a:r>
              <a:rPr lang="en-US" kern="1200" dirty="0"/>
              <a:t>When a violation or reportable event does occur, disciplinary action may be taken up to and including termination.</a:t>
            </a:r>
            <a:endParaRPr lang="en-US" dirty="0"/>
          </a:p>
        </p:txBody>
      </p:sp>
      <p:sp>
        <p:nvSpPr>
          <p:cNvPr id="7" name="Text Placeholder 8"/>
          <p:cNvSpPr>
            <a:spLocks noGrp="1"/>
          </p:cNvSpPr>
          <p:nvPr>
            <p:ph type="body" sz="quarter" idx="4294967295"/>
          </p:nvPr>
        </p:nvSpPr>
        <p:spPr>
          <a:xfrm>
            <a:off x="1524000" y="533400"/>
            <a:ext cx="4495800" cy="3048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Reportable Events, Reporting Options and Disciplinary Actions</a:t>
            </a:r>
          </a:p>
        </p:txBody>
      </p:sp>
      <p:sp>
        <p:nvSpPr>
          <p:cNvPr id="9" name="Text Placeholder 17"/>
          <p:cNvSpPr>
            <a:spLocks noGrp="1"/>
          </p:cNvSpPr>
          <p:nvPr>
            <p:ph type="body" sz="quarter" idx="12"/>
          </p:nvPr>
        </p:nvSpPr>
        <p:spPr>
          <a:xfrm>
            <a:off x="304800" y="1481138"/>
            <a:ext cx="4419600" cy="271462"/>
          </a:xfrm>
        </p:spPr>
        <p:txBody>
          <a:bodyPr/>
          <a:lstStyle/>
          <a:p>
            <a:pPr eaLnBrk="1" hangingPunct="1"/>
            <a:r>
              <a:rPr lang="en-US" dirty="0">
                <a:latin typeface="Arial" charset="0"/>
                <a:cs typeface="Arial" charset="0"/>
              </a:rPr>
              <a:t>Module Summary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8"/>
          <p:cNvSpPr>
            <a:spLocks noGrp="1"/>
          </p:cNvSpPr>
          <p:nvPr>
            <p:ph type="body" sz="quarter" idx="4294967295"/>
          </p:nvPr>
        </p:nvSpPr>
        <p:spPr>
          <a:xfrm>
            <a:off x="1524000" y="533400"/>
            <a:ext cx="374904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pic>
        <p:nvPicPr>
          <p:cNvPr id="5" name="Picture Placeholder 4" descr="manager_map_03.jpg"/>
          <p:cNvPicPr>
            <a:picLocks noGrp="1" noChangeAspect="1"/>
          </p:cNvPicPr>
          <p:nvPr>
            <p:ph type="pic" sz="quarter" idx="10"/>
          </p:nvPr>
        </p:nvPicPr>
        <p:blipFill>
          <a:blip r:embed="rId3" cstate="print"/>
          <a:srcRect l="2628" r="2628"/>
          <a:stretch>
            <a:fillRect/>
          </a:stretch>
        </p:blipFill>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04800" y="1828800"/>
            <a:ext cx="4419600" cy="609600"/>
          </a:xfrm>
        </p:spPr>
        <p:txBody>
          <a:bodyPr/>
          <a:lstStyle/>
          <a:p>
            <a:r>
              <a:rPr lang="en-US" kern="1200" dirty="0"/>
              <a:t>U</a:t>
            </a:r>
            <a:r>
              <a:rPr lang="en-US" dirty="0"/>
              <a:t>nder the CIA, we are required to coordinate with an IRO to ensure they have the information and access necessary to conduct independent process and transactional reviews</a:t>
            </a:r>
            <a:r>
              <a:rPr lang="en-US" dirty="0">
                <a:cs typeface="Arial" charset="0"/>
              </a:rPr>
              <a:t>.</a:t>
            </a:r>
            <a:endParaRPr lang="en-US" dirty="0"/>
          </a:p>
        </p:txBody>
      </p:sp>
      <p:sp>
        <p:nvSpPr>
          <p:cNvPr id="7" name="Text Placeholder 6"/>
          <p:cNvSpPr>
            <a:spLocks noGrp="1"/>
          </p:cNvSpPr>
          <p:nvPr>
            <p:ph type="body" sz="quarter" idx="23"/>
          </p:nvPr>
        </p:nvSpPr>
        <p:spPr/>
        <p:txBody>
          <a:bodyPr/>
          <a:lstStyle/>
          <a:p>
            <a:r>
              <a:rPr lang="en-US" dirty="0"/>
              <a:t>IRO Responsibilities</a:t>
            </a:r>
          </a:p>
        </p:txBody>
      </p:sp>
      <p:sp>
        <p:nvSpPr>
          <p:cNvPr id="8" name="Text Placeholder 7"/>
          <p:cNvSpPr>
            <a:spLocks noGrp="1"/>
          </p:cNvSpPr>
          <p:nvPr>
            <p:ph type="body" sz="quarter" idx="24"/>
          </p:nvPr>
        </p:nvSpPr>
        <p:spPr/>
        <p:txBody>
          <a:bodyPr/>
          <a:lstStyle/>
          <a:p>
            <a:r>
              <a:rPr lang="en-US" dirty="0"/>
              <a:t>Types of IRO Reviews</a:t>
            </a:r>
          </a:p>
        </p:txBody>
      </p:sp>
      <p:sp>
        <p:nvSpPr>
          <p:cNvPr id="9" name="Text Placeholder 8"/>
          <p:cNvSpPr>
            <a:spLocks noGrp="1"/>
          </p:cNvSpPr>
          <p:nvPr>
            <p:ph type="body" sz="quarter" idx="25"/>
          </p:nvPr>
        </p:nvSpPr>
        <p:spPr/>
        <p:txBody>
          <a:bodyPr/>
          <a:lstStyle/>
          <a:p>
            <a:r>
              <a:rPr lang="en-US" dirty="0"/>
              <a:t>Compliance Department Responsibilities</a:t>
            </a:r>
          </a:p>
        </p:txBody>
      </p:sp>
      <p:sp>
        <p:nvSpPr>
          <p:cNvPr id="10" name="Text Placeholder 9"/>
          <p:cNvSpPr>
            <a:spLocks noGrp="1"/>
          </p:cNvSpPr>
          <p:nvPr>
            <p:ph type="body" sz="quarter" idx="26"/>
          </p:nvPr>
        </p:nvSpPr>
        <p:spPr/>
        <p:txBody>
          <a:bodyPr/>
          <a:lstStyle/>
          <a:p>
            <a:r>
              <a:rPr lang="en-US" dirty="0"/>
              <a:t>Business Owner Responsibilities</a:t>
            </a:r>
          </a:p>
        </p:txBody>
      </p:sp>
      <p:pic>
        <p:nvPicPr>
          <p:cNvPr id="11" name="Picture Placeholder 10" descr="iStock_000003309389Small.jpg"/>
          <p:cNvPicPr>
            <a:picLocks noGrp="1" noChangeAspect="1"/>
          </p:cNvPicPr>
          <p:nvPr>
            <p:ph type="pic" sz="quarter" idx="10"/>
          </p:nvPr>
        </p:nvPicPr>
        <p:blipFill>
          <a:blip r:embed="rId3" cstate="print"/>
          <a:srcRect t="3861" b="3861"/>
          <a:stretch>
            <a:fillRect/>
          </a:stretch>
        </p:blipFill>
        <p:spPr/>
      </p:pic>
      <p:sp>
        <p:nvSpPr>
          <p:cNvPr id="23" name="Text Placeholder 8"/>
          <p:cNvSpPr>
            <a:spLocks noGrp="1"/>
          </p:cNvSpPr>
          <p:nvPr>
            <p:ph type="body" sz="quarter" idx="4294967295"/>
          </p:nvPr>
        </p:nvSpPr>
        <p:spPr>
          <a:xfrm>
            <a:off x="1508760" y="533400"/>
            <a:ext cx="374904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sp>
        <p:nvSpPr>
          <p:cNvPr id="25" name="Text Placeholder 24"/>
          <p:cNvSpPr>
            <a:spLocks noGrp="1"/>
          </p:cNvSpPr>
          <p:nvPr>
            <p:ph type="body" sz="quarter" idx="12"/>
          </p:nvPr>
        </p:nvSpPr>
        <p:spPr/>
        <p:txBody>
          <a:bodyPr/>
          <a:lstStyle/>
          <a:p>
            <a:r>
              <a:rPr lang="en-US" dirty="0"/>
              <a:t>IRO Review Oversight Information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a:xfrm>
            <a:off x="304800" y="1828800"/>
            <a:ext cx="4419600" cy="1981200"/>
          </a:xfrm>
        </p:spPr>
        <p:txBody>
          <a:bodyPr/>
          <a:lstStyle/>
          <a:p>
            <a:r>
              <a:rPr lang="en-US" kern="1200" dirty="0"/>
              <a:t>Under the CIA, all interactions between Shire personnel and customers and consumers are subject to monitoring. Trained personnel  will conduct full day ride-</a:t>
            </a:r>
            <a:r>
              <a:rPr lang="en-US" kern="1200" dirty="0" err="1"/>
              <a:t>alongs</a:t>
            </a:r>
            <a:r>
              <a:rPr lang="en-US" kern="1200" dirty="0"/>
              <a:t> with sales reps.</a:t>
            </a:r>
            <a:endParaRPr lang="en-US" dirty="0"/>
          </a:p>
        </p:txBody>
      </p:sp>
      <p:sp>
        <p:nvSpPr>
          <p:cNvPr id="8" name="Text Placeholder 7"/>
          <p:cNvSpPr>
            <a:spLocks noGrp="1"/>
          </p:cNvSpPr>
          <p:nvPr>
            <p:ph type="body" sz="quarter" idx="12"/>
          </p:nvPr>
        </p:nvSpPr>
        <p:spPr/>
        <p:txBody>
          <a:bodyPr/>
          <a:lstStyle/>
          <a:p>
            <a:r>
              <a:rPr lang="en-US" dirty="0"/>
              <a:t>Field Force Monitoring Program</a:t>
            </a:r>
          </a:p>
        </p:txBody>
      </p:sp>
      <p:pic>
        <p:nvPicPr>
          <p:cNvPr id="18" name="Picture Placeholder 17" descr="140385515.jpg"/>
          <p:cNvPicPr>
            <a:picLocks noGrp="1" noChangeAspect="1"/>
          </p:cNvPicPr>
          <p:nvPr>
            <p:ph type="pic" sz="quarter" idx="17"/>
          </p:nvPr>
        </p:nvPicPr>
        <p:blipFill>
          <a:blip r:embed="rId3" cstate="print"/>
          <a:srcRect t="6018" b="6018"/>
          <a:stretch>
            <a:fillRect/>
          </a:stretch>
        </p:blipFill>
        <p:spPr/>
      </p:pic>
      <p:pic>
        <p:nvPicPr>
          <p:cNvPr id="20" name="Picture Placeholder 19" descr="iStock_000004839052XSmall.jpg"/>
          <p:cNvPicPr>
            <a:picLocks noGrp="1" noChangeAspect="1"/>
          </p:cNvPicPr>
          <p:nvPr>
            <p:ph type="pic" sz="quarter" idx="19"/>
          </p:nvPr>
        </p:nvPicPr>
        <p:blipFill>
          <a:blip r:embed="rId4" cstate="print"/>
          <a:srcRect l="3670" r="3670"/>
          <a:stretch>
            <a:fillRect/>
          </a:stretch>
        </p:blipFill>
        <p:spPr/>
      </p:pic>
      <p:pic>
        <p:nvPicPr>
          <p:cNvPr id="19" name="Picture Placeholder 18" descr="86480754.jpg"/>
          <p:cNvPicPr>
            <a:picLocks noGrp="1" noChangeAspect="1"/>
          </p:cNvPicPr>
          <p:nvPr>
            <p:ph type="pic" sz="quarter" idx="21"/>
          </p:nvPr>
        </p:nvPicPr>
        <p:blipFill>
          <a:blip r:embed="rId5" cstate="print"/>
          <a:srcRect t="26146" b="26146"/>
          <a:stretch>
            <a:fillRect/>
          </a:stretch>
        </p:blipFill>
        <p:spPr/>
      </p:pic>
      <p:sp>
        <p:nvSpPr>
          <p:cNvPr id="15" name="Text Placeholder 14"/>
          <p:cNvSpPr>
            <a:spLocks noGrp="1"/>
          </p:cNvSpPr>
          <p:nvPr>
            <p:ph type="body" sz="quarter" idx="22"/>
          </p:nvPr>
        </p:nvSpPr>
        <p:spPr>
          <a:xfrm>
            <a:off x="1865870" y="3758738"/>
            <a:ext cx="1495168" cy="365760"/>
          </a:xfrm>
        </p:spPr>
        <p:txBody>
          <a:bodyPr/>
          <a:lstStyle/>
          <a:p>
            <a:r>
              <a:rPr lang="en-US" dirty="0"/>
              <a:t>Criteria</a:t>
            </a:r>
          </a:p>
        </p:txBody>
      </p:sp>
      <p:sp>
        <p:nvSpPr>
          <p:cNvPr id="16" name="Text Placeholder 15"/>
          <p:cNvSpPr>
            <a:spLocks noGrp="1"/>
          </p:cNvSpPr>
          <p:nvPr>
            <p:ph type="body" sz="quarter" idx="23"/>
          </p:nvPr>
        </p:nvSpPr>
        <p:spPr>
          <a:xfrm>
            <a:off x="304800" y="3758738"/>
            <a:ext cx="1524000" cy="365760"/>
          </a:xfrm>
        </p:spPr>
        <p:txBody>
          <a:bodyPr/>
          <a:lstStyle/>
          <a:p>
            <a:r>
              <a:rPr lang="en-US" dirty="0"/>
              <a:t>Selection and Scheduling</a:t>
            </a:r>
          </a:p>
        </p:txBody>
      </p:sp>
      <p:sp>
        <p:nvSpPr>
          <p:cNvPr id="17" name="Text Placeholder 16"/>
          <p:cNvSpPr>
            <a:spLocks noGrp="1"/>
          </p:cNvSpPr>
          <p:nvPr>
            <p:ph type="body" sz="quarter" idx="24"/>
          </p:nvPr>
        </p:nvSpPr>
        <p:spPr>
          <a:xfrm>
            <a:off x="3391930" y="3758738"/>
            <a:ext cx="1484870" cy="365760"/>
          </a:xfrm>
        </p:spPr>
        <p:txBody>
          <a:bodyPr/>
          <a:lstStyle/>
          <a:p>
            <a:r>
              <a:rPr lang="en-US" dirty="0"/>
              <a:t>Reporting and Follow-Up</a:t>
            </a:r>
          </a:p>
        </p:txBody>
      </p:sp>
      <p:sp>
        <p:nvSpPr>
          <p:cNvPr id="24" name="Text Placeholder 8"/>
          <p:cNvSpPr>
            <a:spLocks noGrp="1"/>
          </p:cNvSpPr>
          <p:nvPr>
            <p:ph type="body" sz="quarter" idx="4294967295"/>
          </p:nvPr>
        </p:nvSpPr>
        <p:spPr>
          <a:xfrm>
            <a:off x="1508760" y="533400"/>
            <a:ext cx="374904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endParaRPr lang="en-US" dirty="0"/>
          </a:p>
        </p:txBody>
      </p:sp>
      <p:sp>
        <p:nvSpPr>
          <p:cNvPr id="3" name="Text Placeholder 2"/>
          <p:cNvSpPr>
            <a:spLocks noGrp="1"/>
          </p:cNvSpPr>
          <p:nvPr>
            <p:ph type="body" sz="quarter" idx="12"/>
          </p:nvPr>
        </p:nvSpPr>
        <p:spPr/>
        <p:txBody>
          <a:bodyPr/>
          <a:lstStyle/>
          <a:p>
            <a:r>
              <a:rPr lang="en-US" dirty="0"/>
              <a:t> Monitoring of Non-Promotional Activities</a:t>
            </a:r>
          </a:p>
        </p:txBody>
      </p:sp>
      <p:sp>
        <p:nvSpPr>
          <p:cNvPr id="4" name="Picture Placeholder 3"/>
          <p:cNvSpPr>
            <a:spLocks noGrp="1"/>
          </p:cNvSpPr>
          <p:nvPr>
            <p:ph type="pic" sz="quarter" idx="16"/>
          </p:nvPr>
        </p:nvSpPr>
        <p:spPr/>
      </p:sp>
      <p:sp>
        <p:nvSpPr>
          <p:cNvPr id="5" name="Picture Placeholder 4"/>
          <p:cNvSpPr>
            <a:spLocks noGrp="1"/>
          </p:cNvSpPr>
          <p:nvPr>
            <p:ph type="pic" sz="quarter" idx="17"/>
          </p:nvPr>
        </p:nvSpPr>
        <p:spPr/>
      </p:sp>
      <p:sp>
        <p:nvSpPr>
          <p:cNvPr id="6" name="Picture Placeholder 5"/>
          <p:cNvSpPr>
            <a:spLocks noGrp="1"/>
          </p:cNvSpPr>
          <p:nvPr>
            <p:ph type="pic" sz="quarter" idx="18"/>
          </p:nvPr>
        </p:nvSpPr>
        <p:spPr/>
      </p:sp>
      <p:sp>
        <p:nvSpPr>
          <p:cNvPr id="7" name="Picture Placeholder 6"/>
          <p:cNvSpPr>
            <a:spLocks noGrp="1"/>
          </p:cNvSpPr>
          <p:nvPr>
            <p:ph type="pic" sz="quarter" idx="19"/>
          </p:nvPr>
        </p:nvSpPr>
        <p:spPr/>
      </p:sp>
      <p:sp>
        <p:nvSpPr>
          <p:cNvPr id="8" name="Picture Placeholder 7"/>
          <p:cNvSpPr>
            <a:spLocks noGrp="1"/>
          </p:cNvSpPr>
          <p:nvPr>
            <p:ph type="pic" sz="quarter" idx="20"/>
          </p:nvPr>
        </p:nvSpPr>
        <p:spPr/>
      </p:sp>
      <p:sp>
        <p:nvSpPr>
          <p:cNvPr id="9" name="Picture Placeholder 8"/>
          <p:cNvSpPr>
            <a:spLocks noGrp="1"/>
          </p:cNvSpPr>
          <p:nvPr>
            <p:ph type="pic" sz="quarter" idx="21"/>
          </p:nvPr>
        </p:nvSpPr>
        <p:spPr/>
      </p:sp>
      <p:sp>
        <p:nvSpPr>
          <p:cNvPr id="10" name="Text Placeholder 9"/>
          <p:cNvSpPr>
            <a:spLocks noGrp="1"/>
          </p:cNvSpPr>
          <p:nvPr>
            <p:ph type="body" sz="quarter" idx="22"/>
          </p:nvPr>
        </p:nvSpPr>
        <p:spPr/>
        <p:txBody>
          <a:bodyPr/>
          <a:lstStyle/>
          <a:p>
            <a:endParaRPr lang="en-US"/>
          </a:p>
        </p:txBody>
      </p:sp>
      <p:sp>
        <p:nvSpPr>
          <p:cNvPr id="11" name="Text Placeholder 10"/>
          <p:cNvSpPr>
            <a:spLocks noGrp="1"/>
          </p:cNvSpPr>
          <p:nvPr>
            <p:ph type="body" sz="quarter" idx="23"/>
          </p:nvPr>
        </p:nvSpPr>
        <p:spPr/>
        <p:txBody>
          <a:bodyPr/>
          <a:lstStyle/>
          <a:p>
            <a:endParaRPr lang="en-US"/>
          </a:p>
        </p:txBody>
      </p:sp>
      <p:sp>
        <p:nvSpPr>
          <p:cNvPr id="12" name="Text Placeholder 11"/>
          <p:cNvSpPr>
            <a:spLocks noGrp="1"/>
          </p:cNvSpPr>
          <p:nvPr>
            <p:ph type="body" sz="quarter" idx="24"/>
          </p:nvPr>
        </p:nvSpPr>
        <p:spPr/>
        <p:txBody>
          <a:bodyPr/>
          <a:lstStyle/>
          <a:p>
            <a:endParaRPr lang="en-US"/>
          </a:p>
        </p:txBody>
      </p:sp>
      <p:sp>
        <p:nvSpPr>
          <p:cNvPr id="13" name="Text Placeholder 12"/>
          <p:cNvSpPr>
            <a:spLocks noGrp="1"/>
          </p:cNvSpPr>
          <p:nvPr>
            <p:ph type="body" sz="quarter" idx="25"/>
          </p:nvPr>
        </p:nvSpPr>
        <p:spPr/>
        <p:txBody>
          <a:bodyPr/>
          <a:lstStyle/>
          <a:p>
            <a:endParaRPr lang="en-US"/>
          </a:p>
        </p:txBody>
      </p:sp>
      <p:sp>
        <p:nvSpPr>
          <p:cNvPr id="14" name="Text Placeholder 13"/>
          <p:cNvSpPr>
            <a:spLocks noGrp="1"/>
          </p:cNvSpPr>
          <p:nvPr>
            <p:ph type="body" sz="quarter" idx="26"/>
          </p:nvPr>
        </p:nvSpPr>
        <p:spPr/>
        <p:txBody>
          <a:bodyPr/>
          <a:lstStyle/>
          <a:p>
            <a:endParaRPr lang="en-US"/>
          </a:p>
        </p:txBody>
      </p:sp>
      <p:sp>
        <p:nvSpPr>
          <p:cNvPr id="15" name="Text Placeholder 14"/>
          <p:cNvSpPr>
            <a:spLocks noGrp="1"/>
          </p:cNvSpPr>
          <p:nvPr>
            <p:ph type="body" sz="quarter" idx="27"/>
          </p:nvPr>
        </p:nvSpPr>
        <p:spPr/>
        <p:txBody>
          <a:bodyPr/>
          <a:lstStyle/>
          <a:p>
            <a:endParaRPr lang="en-US"/>
          </a:p>
        </p:txBody>
      </p:sp>
      <p:sp>
        <p:nvSpPr>
          <p:cNvPr id="18" name="Text Placeholder 8"/>
          <p:cNvSpPr>
            <a:spLocks noGrp="1"/>
          </p:cNvSpPr>
          <p:nvPr>
            <p:ph type="body" sz="quarter" idx="28"/>
          </p:nvPr>
        </p:nvSpPr>
        <p:spPr>
          <a:xfrm>
            <a:off x="1524000" y="533400"/>
            <a:ext cx="292608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sp>
        <p:nvSpPr>
          <p:cNvPr id="19" name="TextBox 18"/>
          <p:cNvSpPr txBox="1"/>
          <p:nvPr/>
        </p:nvSpPr>
        <p:spPr>
          <a:xfrm>
            <a:off x="4800600" y="87868"/>
            <a:ext cx="4343400" cy="369332"/>
          </a:xfrm>
          <a:prstGeom prst="rect">
            <a:avLst/>
          </a:prstGeom>
          <a:solidFill>
            <a:srgbClr val="FFFF00"/>
          </a:solidFill>
        </p:spPr>
        <p:txBody>
          <a:bodyPr wrap="square" rtlCol="0">
            <a:spAutoFit/>
          </a:bodyPr>
          <a:lstStyle/>
          <a:p>
            <a:r>
              <a:rPr lang="en-US" dirty="0"/>
              <a:t>Placeholder. Waiting for content from client.</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2"/>
          </p:nvPr>
        </p:nvSpPr>
        <p:spPr/>
        <p:txBody>
          <a:bodyPr/>
          <a:lstStyle/>
          <a:p>
            <a:r>
              <a:rPr lang="en-US" dirty="0"/>
              <a:t>Monitoring Programs</a:t>
            </a:r>
          </a:p>
        </p:txBody>
      </p:sp>
      <p:sp>
        <p:nvSpPr>
          <p:cNvPr id="10" name="Text Placeholder 9"/>
          <p:cNvSpPr>
            <a:spLocks noGrp="1"/>
          </p:cNvSpPr>
          <p:nvPr>
            <p:ph type="body" sz="quarter" idx="29"/>
          </p:nvPr>
        </p:nvSpPr>
        <p:spPr/>
        <p:txBody>
          <a:bodyPr/>
          <a:lstStyle/>
          <a:p>
            <a:endParaRPr lang="en-US"/>
          </a:p>
        </p:txBody>
      </p:sp>
      <p:sp>
        <p:nvSpPr>
          <p:cNvPr id="11" name="Text Placeholder 10"/>
          <p:cNvSpPr>
            <a:spLocks noGrp="1"/>
          </p:cNvSpPr>
          <p:nvPr>
            <p:ph type="body" sz="quarter" idx="30"/>
          </p:nvPr>
        </p:nvSpPr>
        <p:spPr/>
        <p:txBody>
          <a:bodyPr/>
          <a:lstStyle/>
          <a:p>
            <a:endParaRPr lang="en-US"/>
          </a:p>
        </p:txBody>
      </p:sp>
      <p:sp>
        <p:nvSpPr>
          <p:cNvPr id="12" name="Text Placeholder 11"/>
          <p:cNvSpPr>
            <a:spLocks noGrp="1"/>
          </p:cNvSpPr>
          <p:nvPr>
            <p:ph type="body" sz="quarter" idx="31"/>
          </p:nvPr>
        </p:nvSpPr>
        <p:spPr/>
        <p:txBody>
          <a:bodyPr/>
          <a:lstStyle/>
          <a:p>
            <a:endParaRPr lang="en-US" dirty="0"/>
          </a:p>
        </p:txBody>
      </p:sp>
      <p:sp>
        <p:nvSpPr>
          <p:cNvPr id="13" name="Text Placeholder 12"/>
          <p:cNvSpPr>
            <a:spLocks noGrp="1"/>
          </p:cNvSpPr>
          <p:nvPr>
            <p:ph type="body" sz="quarter" idx="36"/>
          </p:nvPr>
        </p:nvSpPr>
        <p:spPr>
          <a:xfrm>
            <a:off x="617912" y="3404062"/>
            <a:ext cx="4114800" cy="482138"/>
          </a:xfrm>
        </p:spPr>
        <p:txBody>
          <a:bodyPr/>
          <a:lstStyle/>
          <a:p>
            <a:endParaRPr lang="en-US" dirty="0"/>
          </a:p>
        </p:txBody>
      </p:sp>
      <p:sp>
        <p:nvSpPr>
          <p:cNvPr id="14" name="Text Placeholder 13"/>
          <p:cNvSpPr>
            <a:spLocks noGrp="1"/>
          </p:cNvSpPr>
          <p:nvPr>
            <p:ph type="body" sz="quarter" idx="37"/>
          </p:nvPr>
        </p:nvSpPr>
        <p:spPr/>
        <p:txBody>
          <a:bodyPr/>
          <a:lstStyle/>
          <a:p>
            <a:endParaRPr lang="en-US" dirty="0"/>
          </a:p>
        </p:txBody>
      </p:sp>
      <p:sp>
        <p:nvSpPr>
          <p:cNvPr id="15" name="Text Placeholder 14"/>
          <p:cNvSpPr>
            <a:spLocks noGrp="1"/>
          </p:cNvSpPr>
          <p:nvPr>
            <p:ph type="body" sz="quarter" idx="38"/>
          </p:nvPr>
        </p:nvSpPr>
        <p:spPr/>
        <p:txBody>
          <a:bodyPr/>
          <a:lstStyle/>
          <a:p>
            <a:endParaRPr lang="en-US" dirty="0"/>
          </a:p>
        </p:txBody>
      </p:sp>
      <p:pic>
        <p:nvPicPr>
          <p:cNvPr id="18" name="Picture 17" descr="question_mark02_KC.jpg"/>
          <p:cNvPicPr>
            <a:picLocks noChangeAspect="1"/>
          </p:cNvPicPr>
          <p:nvPr/>
        </p:nvPicPr>
        <p:blipFill>
          <a:blip r:embed="rId3" cstate="print"/>
          <a:stretch>
            <a:fillRect/>
          </a:stretch>
        </p:blipFill>
        <p:spPr>
          <a:xfrm>
            <a:off x="5029200" y="1524000"/>
            <a:ext cx="3810000" cy="3810000"/>
          </a:xfrm>
          <a:prstGeom prst="rect">
            <a:avLst/>
          </a:prstGeom>
        </p:spPr>
      </p:pic>
      <p:sp>
        <p:nvSpPr>
          <p:cNvPr id="19" name="Text Placeholder 8"/>
          <p:cNvSpPr>
            <a:spLocks noGrp="1"/>
          </p:cNvSpPr>
          <p:nvPr>
            <p:ph type="body" sz="quarter" idx="4294967295"/>
          </p:nvPr>
        </p:nvSpPr>
        <p:spPr>
          <a:xfrm>
            <a:off x="1508760" y="533400"/>
            <a:ext cx="374904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sp>
        <p:nvSpPr>
          <p:cNvPr id="23" name="Text Placeholder 22"/>
          <p:cNvSpPr>
            <a:spLocks noGrp="1"/>
          </p:cNvSpPr>
          <p:nvPr>
            <p:ph type="body" sz="quarter" idx="11"/>
          </p:nvPr>
        </p:nvSpPr>
        <p:spPr/>
        <p:txBody>
          <a:bodyPr/>
          <a:lstStyle/>
          <a:p>
            <a:endParaRPr lang="en-US"/>
          </a:p>
        </p:txBody>
      </p:sp>
      <p:sp>
        <p:nvSpPr>
          <p:cNvPr id="16" name="TextBox 15"/>
          <p:cNvSpPr txBox="1"/>
          <p:nvPr/>
        </p:nvSpPr>
        <p:spPr>
          <a:xfrm>
            <a:off x="4800600" y="87868"/>
            <a:ext cx="4343400" cy="369332"/>
          </a:xfrm>
          <a:prstGeom prst="rect">
            <a:avLst/>
          </a:prstGeom>
          <a:solidFill>
            <a:srgbClr val="FFFF00"/>
          </a:solidFill>
        </p:spPr>
        <p:txBody>
          <a:bodyPr wrap="square" rtlCol="0">
            <a:spAutoFit/>
          </a:bodyPr>
          <a:lstStyle/>
          <a:p>
            <a:r>
              <a:rPr lang="en-US" dirty="0"/>
              <a:t>Placeholder. Waiting for content from client.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p:cNvSpPr>
            <a:spLocks noGrp="1"/>
          </p:cNvSpPr>
          <p:nvPr>
            <p:ph type="body" sz="quarter" idx="11"/>
          </p:nvPr>
        </p:nvSpPr>
        <p:spPr/>
        <p:txBody>
          <a:bodyPr/>
          <a:lstStyle/>
          <a:p>
            <a:pPr marL="0" indent="0" eaLnBrk="1" hangingPunct="1"/>
            <a:r>
              <a:rPr lang="en-US" dirty="0">
                <a:latin typeface="Arial" charset="0"/>
                <a:cs typeface="Arial" charset="0"/>
              </a:rPr>
              <a:t>Course Introduction</a:t>
            </a:r>
          </a:p>
        </p:txBody>
      </p:sp>
      <p:pic>
        <p:nvPicPr>
          <p:cNvPr id="4" name="Picture 3" descr="managers_title_02.jpg"/>
          <p:cNvPicPr>
            <a:picLocks noChangeAspect="1"/>
          </p:cNvPicPr>
          <p:nvPr/>
        </p:nvPicPr>
        <p:blipFill>
          <a:blip r:embed="rId3" cstate="print"/>
          <a:srcRect t="11537"/>
          <a:stretch>
            <a:fillRect/>
          </a:stretch>
        </p:blipFill>
        <p:spPr>
          <a:xfrm>
            <a:off x="0" y="1143000"/>
            <a:ext cx="9144000" cy="5257800"/>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kern="1200" dirty="0"/>
              <a:t>All new employees must complete all required training within 30 days of their hire date. </a:t>
            </a:r>
          </a:p>
          <a:p>
            <a:r>
              <a:rPr lang="en-US" kern="1200" dirty="0"/>
              <a:t>All additional required training must be completed annually thereafter for the duration of their employment. </a:t>
            </a:r>
          </a:p>
          <a:p>
            <a:r>
              <a:rPr lang="en-US" kern="1200" dirty="0"/>
              <a:t>Managers need to make sure new hires and transfers know the deadline and the importance of not missing it. </a:t>
            </a:r>
          </a:p>
          <a:p>
            <a:r>
              <a:rPr lang="en-US" kern="1200" dirty="0"/>
              <a:t>Shire faces fines for each day that they are not in compliance with the training requirements.</a:t>
            </a:r>
            <a:endParaRPr lang="en-US" dirty="0"/>
          </a:p>
        </p:txBody>
      </p:sp>
      <p:sp>
        <p:nvSpPr>
          <p:cNvPr id="7" name="Text Placeholder 6"/>
          <p:cNvSpPr>
            <a:spLocks noGrp="1"/>
          </p:cNvSpPr>
          <p:nvPr>
            <p:ph type="body" sz="quarter" idx="12"/>
          </p:nvPr>
        </p:nvSpPr>
        <p:spPr/>
        <p:txBody>
          <a:bodyPr/>
          <a:lstStyle/>
          <a:p>
            <a:r>
              <a:rPr lang="en-US" dirty="0"/>
              <a:t>CIA Requirements Specific to New Hires</a:t>
            </a:r>
          </a:p>
        </p:txBody>
      </p:sp>
      <p:sp>
        <p:nvSpPr>
          <p:cNvPr id="11" name="Text Placeholder 8"/>
          <p:cNvSpPr>
            <a:spLocks noGrp="1"/>
          </p:cNvSpPr>
          <p:nvPr>
            <p:ph type="body" sz="quarter" idx="4294967295"/>
          </p:nvPr>
        </p:nvSpPr>
        <p:spPr>
          <a:xfrm>
            <a:off x="1508760" y="533400"/>
            <a:ext cx="374904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pic>
        <p:nvPicPr>
          <p:cNvPr id="10" name="Picture Placeholder 9" descr="iStock_000009910956Small.jpg"/>
          <p:cNvPicPr>
            <a:picLocks noGrp="1" noChangeAspect="1"/>
          </p:cNvPicPr>
          <p:nvPr>
            <p:ph type="pic" sz="quarter" idx="10"/>
          </p:nvPr>
        </p:nvPicPr>
        <p:blipFill>
          <a:blip r:embed="rId3" cstate="print"/>
          <a:srcRect l="1196" r="1196"/>
          <a:stretch>
            <a:fillRect/>
          </a:stretch>
        </p:blip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p:cNvSpPr>
            <a:spLocks noGrp="1"/>
          </p:cNvSpPr>
          <p:nvPr>
            <p:ph type="body" sz="quarter" idx="11"/>
          </p:nvPr>
        </p:nvSpPr>
        <p:spPr>
          <a:xfrm>
            <a:off x="304800" y="1828800"/>
            <a:ext cx="4419600" cy="533400"/>
          </a:xfrm>
        </p:spPr>
        <p:txBody>
          <a:bodyPr/>
          <a:lstStyle/>
          <a:p>
            <a:r>
              <a:rPr lang="en-US" kern="1200" dirty="0"/>
              <a:t>Covered Persons must ensure that they and individuals reporting to them are in compliance. This is documented through a series of CIA-required certifications, and a resolution from the Board. </a:t>
            </a:r>
            <a:endParaRPr lang="en-US" dirty="0"/>
          </a:p>
          <a:p>
            <a:endParaRPr lang="en-US" dirty="0"/>
          </a:p>
        </p:txBody>
      </p:sp>
      <p:sp>
        <p:nvSpPr>
          <p:cNvPr id="15" name="Text Placeholder 14"/>
          <p:cNvSpPr>
            <a:spLocks noGrp="1"/>
          </p:cNvSpPr>
          <p:nvPr>
            <p:ph type="body" sz="quarter" idx="12"/>
          </p:nvPr>
        </p:nvSpPr>
        <p:spPr/>
        <p:txBody>
          <a:bodyPr/>
          <a:lstStyle/>
          <a:p>
            <a:r>
              <a:rPr lang="en-US" dirty="0"/>
              <a:t>Certification Roles and Responsibilities</a:t>
            </a:r>
          </a:p>
          <a:p>
            <a:endParaRPr lang="en-US" dirty="0"/>
          </a:p>
        </p:txBody>
      </p:sp>
      <p:pic>
        <p:nvPicPr>
          <p:cNvPr id="32" name="Picture Placeholder 31" descr="iStock_000008580905XSmall.jpg"/>
          <p:cNvPicPr>
            <a:picLocks noGrp="1" noChangeAspect="1"/>
          </p:cNvPicPr>
          <p:nvPr>
            <p:ph type="pic" sz="quarter" idx="17"/>
          </p:nvPr>
        </p:nvPicPr>
        <p:blipFill>
          <a:blip r:embed="rId3" cstate="print"/>
          <a:srcRect l="3670" r="3670"/>
          <a:stretch>
            <a:fillRect/>
          </a:stretch>
        </p:blipFill>
        <p:spPr/>
      </p:pic>
      <p:pic>
        <p:nvPicPr>
          <p:cNvPr id="34" name="Picture Placeholder 33" descr="80620996.jpg"/>
          <p:cNvPicPr>
            <a:picLocks noGrp="1" noChangeAspect="1"/>
          </p:cNvPicPr>
          <p:nvPr>
            <p:ph type="pic" sz="quarter" idx="19"/>
          </p:nvPr>
        </p:nvPicPr>
        <p:blipFill>
          <a:blip r:embed="rId4" cstate="print"/>
          <a:srcRect t="14196" b="14196"/>
          <a:stretch>
            <a:fillRect/>
          </a:stretch>
        </p:blipFill>
        <p:spPr/>
      </p:pic>
      <p:pic>
        <p:nvPicPr>
          <p:cNvPr id="35" name="Picture Placeholder 34" descr="99394575.jpg"/>
          <p:cNvPicPr>
            <a:picLocks noGrp="1" noChangeAspect="1"/>
          </p:cNvPicPr>
          <p:nvPr>
            <p:ph type="pic" sz="quarter" idx="20"/>
          </p:nvPr>
        </p:nvPicPr>
        <p:blipFill>
          <a:blip r:embed="rId5" cstate="print"/>
          <a:srcRect l="3562" r="3562"/>
          <a:stretch>
            <a:fillRect/>
          </a:stretch>
        </p:blipFill>
        <p:spPr>
          <a:xfrm>
            <a:off x="304800" y="4081463"/>
            <a:ext cx="1509713" cy="1081087"/>
          </a:xfrm>
        </p:spPr>
      </p:pic>
      <p:pic>
        <p:nvPicPr>
          <p:cNvPr id="33" name="Picture Placeholder 32" descr="iStock_000008336783Small.jpg"/>
          <p:cNvPicPr>
            <a:picLocks noGrp="1"/>
          </p:cNvPicPr>
          <p:nvPr>
            <p:ph type="pic" sz="quarter" idx="21"/>
          </p:nvPr>
        </p:nvPicPr>
        <p:blipFill>
          <a:blip r:embed="rId6" cstate="print"/>
          <a:srcRect t="10341" r="-26164" b="26127"/>
          <a:stretch>
            <a:fillRect/>
          </a:stretch>
        </p:blipFill>
        <p:spPr>
          <a:xfrm>
            <a:off x="304800" y="2667000"/>
            <a:ext cx="1508760" cy="1078992"/>
          </a:xfrm>
        </p:spPr>
      </p:pic>
      <p:sp>
        <p:nvSpPr>
          <p:cNvPr id="22" name="Text Placeholder 21"/>
          <p:cNvSpPr>
            <a:spLocks noGrp="1"/>
          </p:cNvSpPr>
          <p:nvPr>
            <p:ph type="body" sz="quarter" idx="22"/>
          </p:nvPr>
        </p:nvSpPr>
        <p:spPr/>
        <p:txBody>
          <a:bodyPr/>
          <a:lstStyle/>
          <a:p>
            <a:r>
              <a:rPr lang="en-US" dirty="0"/>
              <a:t>Manager</a:t>
            </a:r>
          </a:p>
        </p:txBody>
      </p:sp>
      <p:sp>
        <p:nvSpPr>
          <p:cNvPr id="23" name="Text Placeholder 22"/>
          <p:cNvSpPr>
            <a:spLocks noGrp="1"/>
          </p:cNvSpPr>
          <p:nvPr>
            <p:ph type="body" sz="quarter" idx="23"/>
          </p:nvPr>
        </p:nvSpPr>
        <p:spPr/>
        <p:txBody>
          <a:bodyPr/>
          <a:lstStyle/>
          <a:p>
            <a:r>
              <a:rPr lang="en-US" dirty="0"/>
              <a:t>Compliance Department</a:t>
            </a:r>
          </a:p>
        </p:txBody>
      </p:sp>
      <p:sp>
        <p:nvSpPr>
          <p:cNvPr id="24" name="Text Placeholder 23"/>
          <p:cNvSpPr>
            <a:spLocks noGrp="1"/>
          </p:cNvSpPr>
          <p:nvPr>
            <p:ph type="body" sz="quarter" idx="24"/>
          </p:nvPr>
        </p:nvSpPr>
        <p:spPr/>
        <p:txBody>
          <a:bodyPr/>
          <a:lstStyle/>
          <a:p>
            <a:r>
              <a:rPr lang="en-US" dirty="0"/>
              <a:t>Data Champion</a:t>
            </a:r>
          </a:p>
        </p:txBody>
      </p:sp>
      <p:sp>
        <p:nvSpPr>
          <p:cNvPr id="26" name="Text Placeholder 25"/>
          <p:cNvSpPr>
            <a:spLocks noGrp="1"/>
          </p:cNvSpPr>
          <p:nvPr>
            <p:ph type="body" sz="quarter" idx="26"/>
          </p:nvPr>
        </p:nvSpPr>
        <p:spPr>
          <a:xfrm>
            <a:off x="315883" y="5199611"/>
            <a:ext cx="1496291" cy="304800"/>
          </a:xfrm>
        </p:spPr>
        <p:txBody>
          <a:bodyPr/>
          <a:lstStyle/>
          <a:p>
            <a:r>
              <a:rPr lang="en-US" dirty="0"/>
              <a:t>Company Board</a:t>
            </a:r>
          </a:p>
        </p:txBody>
      </p:sp>
      <p:sp>
        <p:nvSpPr>
          <p:cNvPr id="30" name="Text Placeholder 7"/>
          <p:cNvSpPr>
            <a:spLocks noGrp="1"/>
          </p:cNvSpPr>
          <p:nvPr>
            <p:ph type="body" sz="quarter" idx="4294967295"/>
          </p:nvPr>
        </p:nvSpPr>
        <p:spPr>
          <a:xfrm>
            <a:off x="1524000" y="533400"/>
            <a:ext cx="3840480" cy="228600"/>
          </a:xfrm>
          <a:prstGeom prst="rect">
            <a:avLst/>
          </a:prstGeom>
        </p:spPr>
        <p:txBody>
          <a:bodyPr/>
          <a:lstStyle/>
          <a:p>
            <a:r>
              <a:rPr lang="en-US" sz="1100" dirty="0">
                <a:solidFill>
                  <a:schemeClr val="bg1"/>
                </a:solidFill>
                <a:latin typeface="Arial" pitchFamily="34" charset="0"/>
                <a:cs typeface="Arial" pitchFamily="34" charset="0"/>
              </a:rPr>
              <a:t>Manager Responsibilities under the CIA </a:t>
            </a:r>
          </a:p>
          <a:p>
            <a:endParaRPr lang="en-US" sz="1100" dirty="0">
              <a:solidFill>
                <a:schemeClr val="bg1"/>
              </a:solidFill>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p:sp>
      <p:sp>
        <p:nvSpPr>
          <p:cNvPr id="6" name="Text Placeholder 5"/>
          <p:cNvSpPr>
            <a:spLocks noGrp="1"/>
          </p:cNvSpPr>
          <p:nvPr>
            <p:ph type="body" sz="quarter" idx="11"/>
          </p:nvPr>
        </p:nvSpPr>
        <p:spPr/>
        <p:txBody>
          <a:bodyPr/>
          <a:lstStyle/>
          <a:p>
            <a:endParaRPr lang="en-US" dirty="0"/>
          </a:p>
        </p:txBody>
      </p:sp>
      <p:sp>
        <p:nvSpPr>
          <p:cNvPr id="7" name="Text Placeholder 6"/>
          <p:cNvSpPr>
            <a:spLocks noGrp="1"/>
          </p:cNvSpPr>
          <p:nvPr>
            <p:ph type="body" sz="quarter" idx="12"/>
          </p:nvPr>
        </p:nvSpPr>
        <p:spPr/>
        <p:txBody>
          <a:bodyPr/>
          <a:lstStyle/>
          <a:p>
            <a:r>
              <a:rPr lang="en-US" dirty="0"/>
              <a:t>Certifying Employees</a:t>
            </a:r>
          </a:p>
        </p:txBody>
      </p:sp>
      <p:sp>
        <p:nvSpPr>
          <p:cNvPr id="8" name="Text Placeholder 7"/>
          <p:cNvSpPr>
            <a:spLocks noGrp="1"/>
          </p:cNvSpPr>
          <p:nvPr>
            <p:ph type="body" sz="quarter" idx="13"/>
          </p:nvPr>
        </p:nvSpPr>
        <p:spPr>
          <a:xfrm>
            <a:off x="1524000" y="533400"/>
            <a:ext cx="3840480" cy="228600"/>
          </a:xfrm>
        </p:spPr>
        <p:txBody>
          <a:bodyPr/>
          <a:lstStyle/>
          <a:p>
            <a:r>
              <a:rPr lang="en-US" dirty="0"/>
              <a:t>Manager Responsibilities under the CIA </a:t>
            </a:r>
          </a:p>
          <a:p>
            <a:endParaRPr lang="en-US" dirty="0"/>
          </a:p>
        </p:txBody>
      </p:sp>
      <p:sp>
        <p:nvSpPr>
          <p:cNvPr id="10" name="TextBox 9"/>
          <p:cNvSpPr txBox="1"/>
          <p:nvPr/>
        </p:nvSpPr>
        <p:spPr>
          <a:xfrm>
            <a:off x="4800600" y="0"/>
            <a:ext cx="4343400" cy="369332"/>
          </a:xfrm>
          <a:prstGeom prst="rect">
            <a:avLst/>
          </a:prstGeom>
          <a:solidFill>
            <a:srgbClr val="FFFF00"/>
          </a:solidFill>
        </p:spPr>
        <p:txBody>
          <a:bodyPr wrap="square" rtlCol="0">
            <a:spAutoFit/>
          </a:bodyPr>
          <a:lstStyle/>
          <a:p>
            <a:r>
              <a:rPr lang="en-US" dirty="0"/>
              <a:t>Placeholder. Waiting for content from client.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en-US" dirty="0"/>
              <a:t>Which of the following is a TRUE statement about certification responsibilities under the CIA?</a:t>
            </a:r>
          </a:p>
        </p:txBody>
      </p:sp>
      <p:sp>
        <p:nvSpPr>
          <p:cNvPr id="9" name="Text Placeholder 8"/>
          <p:cNvSpPr>
            <a:spLocks noGrp="1"/>
          </p:cNvSpPr>
          <p:nvPr>
            <p:ph type="body" sz="quarter" idx="12"/>
          </p:nvPr>
        </p:nvSpPr>
        <p:spPr/>
        <p:txBody>
          <a:bodyPr/>
          <a:lstStyle/>
          <a:p>
            <a:r>
              <a:rPr lang="en-US" dirty="0"/>
              <a:t>Certifications</a:t>
            </a:r>
          </a:p>
        </p:txBody>
      </p:sp>
      <p:sp>
        <p:nvSpPr>
          <p:cNvPr id="10" name="Text Placeholder 9"/>
          <p:cNvSpPr>
            <a:spLocks noGrp="1"/>
          </p:cNvSpPr>
          <p:nvPr>
            <p:ph type="body" sz="quarter" idx="29"/>
          </p:nvPr>
        </p:nvSpPr>
        <p:spPr/>
        <p:txBody>
          <a:bodyPr/>
          <a:lstStyle/>
          <a:p>
            <a:endParaRPr lang="en-US"/>
          </a:p>
        </p:txBody>
      </p:sp>
      <p:sp>
        <p:nvSpPr>
          <p:cNvPr id="11" name="Text Placeholder 10"/>
          <p:cNvSpPr>
            <a:spLocks noGrp="1"/>
          </p:cNvSpPr>
          <p:nvPr>
            <p:ph type="body" sz="quarter" idx="30"/>
          </p:nvPr>
        </p:nvSpPr>
        <p:spPr/>
        <p:txBody>
          <a:bodyPr/>
          <a:lstStyle/>
          <a:p>
            <a:endParaRPr lang="en-US"/>
          </a:p>
        </p:txBody>
      </p:sp>
      <p:sp>
        <p:nvSpPr>
          <p:cNvPr id="12" name="Text Placeholder 11"/>
          <p:cNvSpPr>
            <a:spLocks noGrp="1"/>
          </p:cNvSpPr>
          <p:nvPr>
            <p:ph type="body" sz="quarter" idx="31"/>
          </p:nvPr>
        </p:nvSpPr>
        <p:spPr/>
        <p:txBody>
          <a:bodyPr/>
          <a:lstStyle/>
          <a:p>
            <a:r>
              <a:rPr lang="en-US" dirty="0"/>
              <a:t>The Data Champion in each BU certifies that their associates are in compliance with all requirements, and the terms of our CIA</a:t>
            </a:r>
          </a:p>
          <a:p>
            <a:endParaRPr lang="en-US" dirty="0"/>
          </a:p>
        </p:txBody>
      </p:sp>
      <p:sp>
        <p:nvSpPr>
          <p:cNvPr id="13" name="Text Placeholder 12"/>
          <p:cNvSpPr>
            <a:spLocks noGrp="1"/>
          </p:cNvSpPr>
          <p:nvPr>
            <p:ph type="body" sz="quarter" idx="36"/>
          </p:nvPr>
        </p:nvSpPr>
        <p:spPr/>
        <p:txBody>
          <a:bodyPr/>
          <a:lstStyle/>
          <a:p>
            <a:r>
              <a:rPr lang="en-US" dirty="0"/>
              <a:t>The responsibilities of the Data Champion include collecting all  required compliance data and updating the data twice a month in the system</a:t>
            </a:r>
          </a:p>
        </p:txBody>
      </p:sp>
      <p:sp>
        <p:nvSpPr>
          <p:cNvPr id="14" name="Text Placeholder 13"/>
          <p:cNvSpPr>
            <a:spLocks noGrp="1"/>
          </p:cNvSpPr>
          <p:nvPr>
            <p:ph type="body" sz="quarter" idx="37"/>
          </p:nvPr>
        </p:nvSpPr>
        <p:spPr/>
        <p:txBody>
          <a:bodyPr/>
          <a:lstStyle/>
          <a:p>
            <a:r>
              <a:rPr lang="en-US" dirty="0"/>
              <a:t>TBC based on additional content</a:t>
            </a:r>
          </a:p>
        </p:txBody>
      </p:sp>
      <p:sp>
        <p:nvSpPr>
          <p:cNvPr id="15" name="Text Placeholder 14"/>
          <p:cNvSpPr>
            <a:spLocks noGrp="1"/>
          </p:cNvSpPr>
          <p:nvPr>
            <p:ph type="body" sz="quarter" idx="38"/>
          </p:nvPr>
        </p:nvSpPr>
        <p:spPr/>
        <p:txBody>
          <a:bodyPr/>
          <a:lstStyle/>
          <a:p>
            <a:r>
              <a:rPr lang="en-US" dirty="0"/>
              <a:t>Our compliance is documented through a series of CIA-required certifications, leading to a resolution from the Compliance Department. </a:t>
            </a:r>
          </a:p>
        </p:txBody>
      </p:sp>
      <p:pic>
        <p:nvPicPr>
          <p:cNvPr id="18" name="Picture 17" descr="question_mark02_KC.jpg"/>
          <p:cNvPicPr>
            <a:picLocks noChangeAspect="1"/>
          </p:cNvPicPr>
          <p:nvPr/>
        </p:nvPicPr>
        <p:blipFill>
          <a:blip r:embed="rId3" cstate="print"/>
          <a:stretch>
            <a:fillRect/>
          </a:stretch>
        </p:blipFill>
        <p:spPr>
          <a:xfrm>
            <a:off x="5029200" y="1524000"/>
            <a:ext cx="3810000" cy="3810000"/>
          </a:xfrm>
          <a:prstGeom prst="rect">
            <a:avLst/>
          </a:prstGeom>
        </p:spPr>
      </p:pic>
      <p:sp>
        <p:nvSpPr>
          <p:cNvPr id="19" name="Text Placeholder 8"/>
          <p:cNvSpPr>
            <a:spLocks noGrp="1"/>
          </p:cNvSpPr>
          <p:nvPr>
            <p:ph type="body" sz="quarter" idx="4294967295"/>
          </p:nvPr>
        </p:nvSpPr>
        <p:spPr>
          <a:xfrm>
            <a:off x="1508760" y="533400"/>
            <a:ext cx="3749040" cy="228600"/>
          </a:xfrm>
          <a:prstGeom prst="rect">
            <a:avLst/>
          </a:prstGeom>
        </p:spPr>
        <p:txBody>
          <a:bodyPr/>
          <a:lstStyle/>
          <a:p>
            <a:pPr marL="0" indent="0" eaLnBrk="1" hangingPunct="1"/>
            <a:r>
              <a:rPr lang="en-US" sz="1100" b="1" dirty="0">
                <a:solidFill>
                  <a:schemeClr val="bg1"/>
                </a:solidFill>
                <a:latin typeface="Arial" pitchFamily="34" charset="0"/>
                <a:cs typeface="Arial" pitchFamily="34" charset="0"/>
              </a:rPr>
              <a:t>Manager  Responsibilities under the CIA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a:xfrm>
            <a:off x="304800" y="1828800"/>
            <a:ext cx="4419600" cy="609600"/>
          </a:xfrm>
        </p:spPr>
        <p:txBody>
          <a:bodyPr/>
          <a:lstStyle/>
          <a:p>
            <a:r>
              <a:rPr lang="en-US" dirty="0"/>
              <a:t>One of your responsibilities as a manager is to be a resource for employees who have questions about CIA. Here are some comments or questions you may here and suggested responses. </a:t>
            </a:r>
          </a:p>
        </p:txBody>
      </p:sp>
      <p:sp>
        <p:nvSpPr>
          <p:cNvPr id="9" name="Text Placeholder 8"/>
          <p:cNvSpPr>
            <a:spLocks noGrp="1"/>
          </p:cNvSpPr>
          <p:nvPr>
            <p:ph type="body" sz="quarter" idx="12"/>
          </p:nvPr>
        </p:nvSpPr>
        <p:spPr/>
        <p:txBody>
          <a:bodyPr/>
          <a:lstStyle/>
          <a:p>
            <a:r>
              <a:rPr lang="en-US" dirty="0"/>
              <a:t>FAQs</a:t>
            </a:r>
          </a:p>
        </p:txBody>
      </p:sp>
      <p:sp>
        <p:nvSpPr>
          <p:cNvPr id="10" name="Text Placeholder 9"/>
          <p:cNvSpPr>
            <a:spLocks noGrp="1"/>
          </p:cNvSpPr>
          <p:nvPr>
            <p:ph type="body" sz="quarter" idx="23"/>
          </p:nvPr>
        </p:nvSpPr>
        <p:spPr>
          <a:xfrm>
            <a:off x="304800" y="2743200"/>
            <a:ext cx="4419600" cy="457200"/>
          </a:xfrm>
        </p:spPr>
        <p:txBody>
          <a:bodyPr/>
          <a:lstStyle/>
          <a:p>
            <a:r>
              <a:rPr lang="en-US" b="1" dirty="0"/>
              <a:t>“Now that we have a CIA, I need to be absolutely perfect at my job. That’s really stressful!”</a:t>
            </a:r>
            <a:endParaRPr lang="en-US" dirty="0"/>
          </a:p>
        </p:txBody>
      </p:sp>
      <p:sp>
        <p:nvSpPr>
          <p:cNvPr id="11" name="Text Placeholder 10"/>
          <p:cNvSpPr>
            <a:spLocks noGrp="1"/>
          </p:cNvSpPr>
          <p:nvPr>
            <p:ph type="body" sz="quarter" idx="24"/>
          </p:nvPr>
        </p:nvSpPr>
        <p:spPr>
          <a:xfrm>
            <a:off x="304800" y="3246120"/>
            <a:ext cx="4419600" cy="457200"/>
          </a:xfrm>
        </p:spPr>
        <p:txBody>
          <a:bodyPr/>
          <a:lstStyle/>
          <a:p>
            <a:r>
              <a:rPr lang="en-US" b="1" dirty="0"/>
              <a:t>“Compliance, the CIA , all these rules are getting in the way of my job!”</a:t>
            </a:r>
            <a:endParaRPr lang="en-US" dirty="0"/>
          </a:p>
        </p:txBody>
      </p:sp>
      <p:sp>
        <p:nvSpPr>
          <p:cNvPr id="13" name="Text Placeholder 12"/>
          <p:cNvSpPr>
            <a:spLocks noGrp="1"/>
          </p:cNvSpPr>
          <p:nvPr>
            <p:ph type="body" sz="quarter" idx="26"/>
          </p:nvPr>
        </p:nvSpPr>
        <p:spPr>
          <a:xfrm>
            <a:off x="304800" y="3810000"/>
            <a:ext cx="4419600" cy="457200"/>
          </a:xfrm>
        </p:spPr>
        <p:txBody>
          <a:bodyPr/>
          <a:lstStyle/>
          <a:p>
            <a:r>
              <a:rPr lang="en-US" b="1" dirty="0"/>
              <a:t>“ I don’t think the CIA has anything to do with my function.”</a:t>
            </a:r>
            <a:endParaRPr lang="en-US" dirty="0"/>
          </a:p>
        </p:txBody>
      </p:sp>
      <p:sp>
        <p:nvSpPr>
          <p:cNvPr id="14" name="Text Placeholder 13"/>
          <p:cNvSpPr>
            <a:spLocks noGrp="1"/>
          </p:cNvSpPr>
          <p:nvPr>
            <p:ph type="body" sz="quarter" idx="27"/>
          </p:nvPr>
        </p:nvSpPr>
        <p:spPr>
          <a:xfrm>
            <a:off x="304800" y="4343400"/>
            <a:ext cx="4419600" cy="457200"/>
          </a:xfrm>
        </p:spPr>
        <p:txBody>
          <a:bodyPr/>
          <a:lstStyle/>
          <a:p>
            <a:r>
              <a:rPr lang="en-US" b="1" dirty="0"/>
              <a:t>“I already know how to do my job! Why all this training?”</a:t>
            </a:r>
            <a:endParaRPr lang="en-US" dirty="0"/>
          </a:p>
        </p:txBody>
      </p:sp>
      <p:pic>
        <p:nvPicPr>
          <p:cNvPr id="12" name="Picture Placeholder 11" descr="iStock_000010170863XSmall.jpg"/>
          <p:cNvPicPr>
            <a:picLocks noGrp="1" noChangeAspect="1"/>
          </p:cNvPicPr>
          <p:nvPr>
            <p:ph type="pic" sz="quarter" idx="10"/>
          </p:nvPr>
        </p:nvPicPr>
        <p:blipFill>
          <a:blip r:embed="rId3" cstate="print"/>
          <a:srcRect t="435" b="435"/>
          <a:stretch>
            <a:fillRect/>
          </a:stretch>
        </p:blipFill>
        <p:spPr/>
      </p:pic>
      <p:sp>
        <p:nvSpPr>
          <p:cNvPr id="19" name="Text Placeholder 7"/>
          <p:cNvSpPr>
            <a:spLocks noGrp="1"/>
          </p:cNvSpPr>
          <p:nvPr>
            <p:ph type="body" sz="quarter" idx="4294967295"/>
          </p:nvPr>
        </p:nvSpPr>
        <p:spPr>
          <a:xfrm>
            <a:off x="1524000" y="533400"/>
            <a:ext cx="3840480" cy="228600"/>
          </a:xfrm>
          <a:prstGeom prst="rect">
            <a:avLst/>
          </a:prstGeom>
        </p:spPr>
        <p:txBody>
          <a:bodyPr/>
          <a:lstStyle/>
          <a:p>
            <a:r>
              <a:rPr lang="en-US" sz="1100" b="1" dirty="0">
                <a:solidFill>
                  <a:schemeClr val="bg1"/>
                </a:solidFill>
                <a:latin typeface="Arial" pitchFamily="34" charset="0"/>
                <a:cs typeface="Arial" pitchFamily="34" charset="0"/>
              </a:rPr>
              <a:t>Manager Responsibilities under the CIA </a:t>
            </a:r>
          </a:p>
          <a:p>
            <a:endParaRPr lang="en-US" sz="1100" b="1" dirty="0">
              <a:solidFill>
                <a:schemeClr val="bg1"/>
              </a:solidFill>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dirty="0"/>
              <a:t>As </a:t>
            </a:r>
            <a:r>
              <a:rPr lang="en-US" kern="1200" dirty="0"/>
              <a:t>a manager you have many responsibilities to ensure you, your team, and Shire are in compliance with other aspects of the CIA. These include:</a:t>
            </a:r>
          </a:p>
          <a:p>
            <a:pPr lvl="1"/>
            <a:r>
              <a:rPr lang="en-US" sz="1200" dirty="0">
                <a:latin typeface="Arial" pitchFamily="34" charset="0"/>
                <a:cs typeface="Arial" pitchFamily="34" charset="0"/>
              </a:rPr>
              <a:t>Assisting with IRO reviews</a:t>
            </a:r>
          </a:p>
          <a:p>
            <a:pPr lvl="1"/>
            <a:r>
              <a:rPr lang="en-US" sz="1200" dirty="0">
                <a:latin typeface="Arial" pitchFamily="34" charset="0"/>
                <a:cs typeface="Arial" pitchFamily="34" charset="0"/>
              </a:rPr>
              <a:t>R</a:t>
            </a:r>
            <a:r>
              <a:rPr lang="en-US" sz="1200" kern="1200" dirty="0">
                <a:latin typeface="Arial" pitchFamily="34" charset="0"/>
                <a:cs typeface="Arial" pitchFamily="34" charset="0"/>
              </a:rPr>
              <a:t>ide-</a:t>
            </a:r>
            <a:r>
              <a:rPr lang="en-US" sz="1200" kern="1200" dirty="0" err="1">
                <a:latin typeface="Arial" pitchFamily="34" charset="0"/>
                <a:cs typeface="Arial" pitchFamily="34" charset="0"/>
              </a:rPr>
              <a:t>alongs</a:t>
            </a:r>
            <a:r>
              <a:rPr lang="en-US" sz="1200" kern="1200" dirty="0">
                <a:latin typeface="Arial" pitchFamily="34" charset="0"/>
                <a:cs typeface="Arial" pitchFamily="34" charset="0"/>
              </a:rPr>
              <a:t> with sales representatives </a:t>
            </a:r>
          </a:p>
          <a:p>
            <a:pPr lvl="1"/>
            <a:r>
              <a:rPr lang="en-US" sz="1200" kern="1200" dirty="0">
                <a:latin typeface="Arial" pitchFamily="34" charset="0"/>
                <a:cs typeface="Arial" pitchFamily="34" charset="0"/>
              </a:rPr>
              <a:t>Ensuring compliance with training requirements and new hires</a:t>
            </a:r>
          </a:p>
          <a:p>
            <a:pPr lvl="1"/>
            <a:r>
              <a:rPr lang="en-US" sz="1200" kern="1200" dirty="0">
                <a:latin typeface="Arial" pitchFamily="34" charset="0"/>
                <a:cs typeface="Arial" pitchFamily="34" charset="0"/>
              </a:rPr>
              <a:t>Managing certifications in coordination with the Data Champion</a:t>
            </a:r>
            <a:endParaRPr lang="en-US" sz="1200" dirty="0">
              <a:latin typeface="Arial" pitchFamily="34" charset="0"/>
              <a:cs typeface="Arial" pitchFamily="34" charset="0"/>
            </a:endParaRPr>
          </a:p>
        </p:txBody>
      </p:sp>
      <p:sp>
        <p:nvSpPr>
          <p:cNvPr id="11" name="Text Placeholder 7"/>
          <p:cNvSpPr>
            <a:spLocks noGrp="1"/>
          </p:cNvSpPr>
          <p:nvPr>
            <p:ph type="body" sz="quarter" idx="13"/>
          </p:nvPr>
        </p:nvSpPr>
        <p:spPr>
          <a:xfrm>
            <a:off x="1524000" y="533400"/>
            <a:ext cx="3840480" cy="228600"/>
          </a:xfrm>
        </p:spPr>
        <p:txBody>
          <a:bodyPr/>
          <a:lstStyle/>
          <a:p>
            <a:r>
              <a:rPr lang="en-US" dirty="0"/>
              <a:t>Manager Responsibilities under the CIA </a:t>
            </a:r>
          </a:p>
          <a:p>
            <a:endParaRPr lang="en-US" dirty="0"/>
          </a:p>
        </p:txBody>
      </p:sp>
      <p:sp>
        <p:nvSpPr>
          <p:cNvPr id="5" name="Text Placeholder 17"/>
          <p:cNvSpPr>
            <a:spLocks noGrp="1"/>
          </p:cNvSpPr>
          <p:nvPr>
            <p:ph type="body" sz="quarter" idx="12"/>
          </p:nvPr>
        </p:nvSpPr>
        <p:spPr>
          <a:xfrm>
            <a:off x="304800" y="1481138"/>
            <a:ext cx="4419600" cy="271462"/>
          </a:xfrm>
        </p:spPr>
        <p:txBody>
          <a:bodyPr/>
          <a:lstStyle/>
          <a:p>
            <a:pPr eaLnBrk="1" hangingPunct="1"/>
            <a:r>
              <a:rPr lang="en-US" dirty="0">
                <a:latin typeface="Arial" charset="0"/>
                <a:cs typeface="Arial" charset="0"/>
              </a:rPr>
              <a:t>Module Summary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8"/>
          <p:cNvSpPr>
            <a:spLocks noGrp="1"/>
          </p:cNvSpPr>
          <p:nvPr>
            <p:ph type="body" sz="quarter" idx="4294967295"/>
          </p:nvPr>
        </p:nvSpPr>
        <p:spPr>
          <a:xfrm>
            <a:off x="1524000" y="533400"/>
            <a:ext cx="2514600" cy="228600"/>
          </a:xfrm>
          <a:prstGeom prst="rect">
            <a:avLst/>
          </a:prstGeom>
        </p:spPr>
        <p:txBody>
          <a:bodyPr/>
          <a:lstStyle/>
          <a:p>
            <a:pPr marL="0" indent="0" eaLnBrk="1" hangingPunct="1"/>
            <a:r>
              <a:rPr lang="en-US" sz="1100" dirty="0">
                <a:solidFill>
                  <a:schemeClr val="bg1"/>
                </a:solidFill>
                <a:latin typeface="Arial" charset="0"/>
                <a:cs typeface="Arial" charset="0"/>
              </a:rPr>
              <a:t>Course Summary</a:t>
            </a:r>
          </a:p>
        </p:txBody>
      </p:sp>
      <p:pic>
        <p:nvPicPr>
          <p:cNvPr id="5" name="Picture Placeholder 4" descr="manager_map_04.jpg"/>
          <p:cNvPicPr>
            <a:picLocks noGrp="1" noChangeAspect="1"/>
          </p:cNvPicPr>
          <p:nvPr>
            <p:ph type="pic" sz="quarter" idx="10"/>
          </p:nvPr>
        </p:nvPicPr>
        <p:blipFill>
          <a:blip r:embed="rId3" cstate="print"/>
          <a:srcRect l="2628" r="2628"/>
          <a:stretch>
            <a:fillRect/>
          </a:stretch>
        </p:blipFill>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a:xfrm>
            <a:off x="304800" y="1905000"/>
            <a:ext cx="4419600" cy="3733800"/>
          </a:xfrm>
        </p:spPr>
        <p:txBody>
          <a:bodyPr/>
          <a:lstStyle/>
          <a:p>
            <a:pPr eaLnBrk="1" hangingPunct="1">
              <a:defRPr/>
            </a:pPr>
            <a:r>
              <a:rPr lang="en-US" dirty="0"/>
              <a:t>As </a:t>
            </a:r>
            <a:r>
              <a:rPr lang="en-US" kern="1200" dirty="0"/>
              <a:t>a manager, you have many responsibilities including: </a:t>
            </a:r>
          </a:p>
          <a:p>
            <a:pPr lvl="1" eaLnBrk="1" hangingPunct="1">
              <a:defRPr/>
            </a:pPr>
            <a:r>
              <a:rPr lang="en-US" sz="1200" kern="1200" dirty="0">
                <a:latin typeface="Arial" pitchFamily="34" charset="0"/>
                <a:cs typeface="Arial" pitchFamily="34" charset="0"/>
              </a:rPr>
              <a:t>Ensuring that employees who report to you are in compliance </a:t>
            </a:r>
          </a:p>
          <a:p>
            <a:pPr lvl="1" eaLnBrk="1" hangingPunct="1">
              <a:defRPr/>
            </a:pPr>
            <a:r>
              <a:rPr lang="en-US" sz="1200" kern="1200" dirty="0">
                <a:latin typeface="Arial" pitchFamily="34" charset="0"/>
                <a:cs typeface="Arial" pitchFamily="34" charset="0"/>
              </a:rPr>
              <a:t>Reporting events of non-compliance</a:t>
            </a:r>
          </a:p>
          <a:p>
            <a:pPr lvl="1" eaLnBrk="1" hangingPunct="1">
              <a:defRPr/>
            </a:pPr>
            <a:r>
              <a:rPr lang="en-US" sz="1200" kern="1200" dirty="0">
                <a:latin typeface="Arial" pitchFamily="34" charset="0"/>
                <a:cs typeface="Arial" pitchFamily="34" charset="0"/>
              </a:rPr>
              <a:t>Knowing the possible disciplinary actions, so that you can take the appropriate steps and counsel your team members</a:t>
            </a:r>
          </a:p>
          <a:p>
            <a:pPr lvl="1" eaLnBrk="1" hangingPunct="1">
              <a:defRPr/>
            </a:pPr>
            <a:r>
              <a:rPr lang="en-US" sz="1200" kern="1200" dirty="0">
                <a:latin typeface="Arial" pitchFamily="34" charset="0"/>
                <a:cs typeface="Arial" pitchFamily="34" charset="0"/>
              </a:rPr>
              <a:t>Fulfilling obligations in regards to IRO transaction reviews, field monitoring, new hires, and coordinating with data champions</a:t>
            </a:r>
          </a:p>
          <a:p>
            <a:pPr lvl="1" eaLnBrk="1" hangingPunct="1">
              <a:defRPr/>
            </a:pPr>
            <a:r>
              <a:rPr lang="en-US" sz="1200" kern="1200" dirty="0">
                <a:latin typeface="Arial" pitchFamily="34" charset="0"/>
                <a:cs typeface="Arial" pitchFamily="34" charset="0"/>
              </a:rPr>
              <a:t>Being a resource for your team</a:t>
            </a:r>
          </a:p>
          <a:p>
            <a:pPr lvl="1" eaLnBrk="1" hangingPunct="1">
              <a:buNone/>
              <a:defRPr/>
            </a:pPr>
            <a:endParaRPr lang="en-US" sz="1200" kern="1200" dirty="0">
              <a:latin typeface="Arial" pitchFamily="34" charset="0"/>
              <a:cs typeface="Arial" pitchFamily="34" charset="0"/>
            </a:endParaRPr>
          </a:p>
          <a:p>
            <a:pPr marL="0" lvl="1" indent="1588" eaLnBrk="1" hangingPunct="1">
              <a:buNone/>
              <a:defRPr/>
            </a:pPr>
            <a:r>
              <a:rPr lang="en-US" sz="1200" kern="1200" dirty="0">
                <a:latin typeface="Arial" pitchFamily="34" charset="0"/>
                <a:cs typeface="Arial" pitchFamily="34" charset="0"/>
              </a:rPr>
              <a:t>Keep the lines of communication open to ensure your compliance, your team’s compliance and Shire’s compliance.</a:t>
            </a:r>
            <a:endParaRPr lang="en-US" sz="1200" b="1" dirty="0">
              <a:latin typeface="Arial" pitchFamily="34" charset="0"/>
              <a:cs typeface="Arial" pitchFamily="34" charset="0"/>
            </a:endParaRPr>
          </a:p>
        </p:txBody>
      </p:sp>
      <p:sp>
        <p:nvSpPr>
          <p:cNvPr id="72707" name="Text Placeholder 17"/>
          <p:cNvSpPr>
            <a:spLocks noGrp="1"/>
          </p:cNvSpPr>
          <p:nvPr>
            <p:ph type="body" sz="quarter" idx="12"/>
          </p:nvPr>
        </p:nvSpPr>
        <p:spPr>
          <a:xfrm>
            <a:off x="304800" y="1481138"/>
            <a:ext cx="4419600" cy="271462"/>
          </a:xfrm>
        </p:spPr>
        <p:txBody>
          <a:bodyPr/>
          <a:lstStyle/>
          <a:p>
            <a:pPr eaLnBrk="1" hangingPunct="1"/>
            <a:r>
              <a:rPr lang="en-US" dirty="0">
                <a:latin typeface="Arial" charset="0"/>
                <a:cs typeface="Arial" charset="0"/>
              </a:rPr>
              <a:t>Course Summary</a:t>
            </a:r>
          </a:p>
        </p:txBody>
      </p:sp>
      <p:pic>
        <p:nvPicPr>
          <p:cNvPr id="10" name="Picture Placeholder 9" descr="iStock_000010896706Small.jpg"/>
          <p:cNvPicPr>
            <a:picLocks noGrp="1" noChangeAspect="1"/>
          </p:cNvPicPr>
          <p:nvPr>
            <p:ph type="pic" sz="quarter" idx="10"/>
          </p:nvPr>
        </p:nvPicPr>
        <p:blipFill>
          <a:blip r:embed="rId3" cstate="print"/>
          <a:srcRect l="20150" r="3734"/>
          <a:stretch>
            <a:fillRect/>
          </a:stretch>
        </p:blipFill>
        <p:spPr>
          <a:xfrm>
            <a:off x="5257800" y="1143000"/>
            <a:ext cx="3886200" cy="4875415"/>
          </a:xfrm>
        </p:spPr>
      </p:pic>
      <p:sp>
        <p:nvSpPr>
          <p:cNvPr id="8" name="Text Placeholder 18"/>
          <p:cNvSpPr>
            <a:spLocks noGrp="1"/>
          </p:cNvSpPr>
          <p:nvPr>
            <p:ph type="body" sz="quarter" idx="4294967295"/>
          </p:nvPr>
        </p:nvSpPr>
        <p:spPr>
          <a:xfrm>
            <a:off x="1524000" y="533400"/>
            <a:ext cx="2514600" cy="228600"/>
          </a:xfrm>
          <a:prstGeom prst="rect">
            <a:avLst/>
          </a:prstGeom>
        </p:spPr>
        <p:txBody>
          <a:bodyPr/>
          <a:lstStyle/>
          <a:p>
            <a:pPr marL="0" indent="0" eaLnBrk="1" hangingPunct="1"/>
            <a:r>
              <a:rPr lang="en-US" sz="1100" dirty="0">
                <a:solidFill>
                  <a:schemeClr val="bg1"/>
                </a:solidFill>
                <a:latin typeface="Arial" charset="0"/>
                <a:cs typeface="Arial" charset="0"/>
              </a:rPr>
              <a:t>Course Summary</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1"/>
          </p:nvPr>
        </p:nvSpPr>
        <p:spPr/>
        <p:txBody>
          <a:bodyPr/>
          <a:lstStyle/>
          <a:p>
            <a:r>
              <a:rPr lang="en-US" dirty="0"/>
              <a:t>You have completed this course. To exit and receive course credit, click the Exit button in the top right corner.</a:t>
            </a:r>
          </a:p>
        </p:txBody>
      </p:sp>
      <p:sp>
        <p:nvSpPr>
          <p:cNvPr id="8" name="Text Placeholder 7"/>
          <p:cNvSpPr>
            <a:spLocks noGrp="1"/>
          </p:cNvSpPr>
          <p:nvPr>
            <p:ph type="body" sz="quarter" idx="12"/>
          </p:nvPr>
        </p:nvSpPr>
        <p:spPr/>
        <p:txBody>
          <a:bodyPr/>
          <a:lstStyle/>
          <a:p>
            <a:r>
              <a:rPr lang="en-US" dirty="0"/>
              <a:t>Congratulations!</a:t>
            </a:r>
          </a:p>
        </p:txBody>
      </p:sp>
      <p:sp>
        <p:nvSpPr>
          <p:cNvPr id="6" name="Text Placeholder 18"/>
          <p:cNvSpPr>
            <a:spLocks noGrp="1"/>
          </p:cNvSpPr>
          <p:nvPr>
            <p:ph type="body" sz="quarter" idx="4294967295"/>
          </p:nvPr>
        </p:nvSpPr>
        <p:spPr>
          <a:xfrm>
            <a:off x="1524000" y="533400"/>
            <a:ext cx="2514600" cy="228600"/>
          </a:xfrm>
          <a:prstGeom prst="rect">
            <a:avLst/>
          </a:prstGeom>
        </p:spPr>
        <p:txBody>
          <a:bodyPr/>
          <a:lstStyle/>
          <a:p>
            <a:pPr marL="0" indent="0" eaLnBrk="1" hangingPunct="1"/>
            <a:r>
              <a:rPr lang="en-US" sz="1100" dirty="0">
                <a:solidFill>
                  <a:schemeClr val="bg1"/>
                </a:solidFill>
                <a:latin typeface="Arial" charset="0"/>
                <a:cs typeface="Arial" charset="0"/>
              </a:rPr>
              <a:t>Course Summary</a:t>
            </a:r>
          </a:p>
        </p:txBody>
      </p:sp>
    </p:spTree>
    <p:extLst>
      <p:ext uri="{BB962C8B-B14F-4D97-AF65-F5344CB8AC3E}">
        <p14:creationId xmlns:p14="http://schemas.microsoft.com/office/powerpoint/2010/main" val="1047026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6010.jpg"/>
          <p:cNvPicPr>
            <a:picLocks noGrp="1" noChangeAspect="1"/>
          </p:cNvPicPr>
          <p:nvPr>
            <p:ph type="pic" sz="quarter" idx="10"/>
          </p:nvPr>
        </p:nvPicPr>
        <p:blipFill>
          <a:blip r:embed="rId3" cstate="print"/>
          <a:srcRect l="1432" r="1432"/>
          <a:stretch>
            <a:fillRect/>
          </a:stretch>
        </p:blipFill>
        <p:spPr/>
      </p:pic>
      <p:sp>
        <p:nvSpPr>
          <p:cNvPr id="5" name="Text Placeholder 4"/>
          <p:cNvSpPr>
            <a:spLocks noGrp="1"/>
          </p:cNvSpPr>
          <p:nvPr>
            <p:ph type="body" sz="quarter" idx="11"/>
          </p:nvPr>
        </p:nvSpPr>
        <p:spPr/>
        <p:txBody>
          <a:bodyPr/>
          <a:lstStyle/>
          <a:p>
            <a:r>
              <a:rPr lang="en-US" kern="1200" dirty="0"/>
              <a:t>Everyone at Shire is expected to do business with integrity.</a:t>
            </a:r>
          </a:p>
          <a:p>
            <a:r>
              <a:rPr lang="en-US" kern="1200" dirty="0"/>
              <a:t>As a manager and leader, you have additional responsibilities for ensuring employees operate ethically and in compliance with all applicable laws, regulations and policies, including: </a:t>
            </a:r>
          </a:p>
          <a:p>
            <a:pPr lvl="1"/>
            <a:r>
              <a:rPr lang="en-US" sz="1200" kern="1200" dirty="0">
                <a:latin typeface="Arial" pitchFamily="34" charset="0"/>
                <a:cs typeface="Arial" pitchFamily="34" charset="0"/>
              </a:rPr>
              <a:t>P</a:t>
            </a:r>
            <a:r>
              <a:rPr lang="en-GB" sz="1200" kern="1200" dirty="0">
                <a:latin typeface="Arial" pitchFamily="34" charset="0"/>
                <a:cs typeface="Arial" pitchFamily="34" charset="0"/>
              </a:rPr>
              <a:t>reventing compliance issues from occurring</a:t>
            </a:r>
          </a:p>
          <a:p>
            <a:pPr lvl="1"/>
            <a:r>
              <a:rPr lang="en-US" sz="1200" kern="1200" dirty="0">
                <a:latin typeface="Arial" pitchFamily="34" charset="0"/>
                <a:cs typeface="Arial" pitchFamily="34" charset="0"/>
              </a:rPr>
              <a:t>Identifying compliance problems</a:t>
            </a:r>
          </a:p>
          <a:p>
            <a:pPr lvl="1"/>
            <a:r>
              <a:rPr lang="en-US" sz="1200" kern="1200" dirty="0">
                <a:latin typeface="Arial" pitchFamily="34" charset="0"/>
                <a:cs typeface="Arial" pitchFamily="34" charset="0"/>
              </a:rPr>
              <a:t>Addressing and/or escalating suspected violations </a:t>
            </a:r>
          </a:p>
          <a:p>
            <a:pPr marL="0" lvl="1" indent="1588">
              <a:buNone/>
            </a:pPr>
            <a:endParaRPr lang="en-US" sz="1200" kern="1200" dirty="0">
              <a:latin typeface="Arial" pitchFamily="34" charset="0"/>
              <a:cs typeface="Arial" pitchFamily="34" charset="0"/>
            </a:endParaRPr>
          </a:p>
          <a:p>
            <a:pPr marL="0" lvl="1" indent="1588">
              <a:buNone/>
            </a:pPr>
            <a:r>
              <a:rPr lang="en-US" sz="1200" kern="1200" dirty="0">
                <a:latin typeface="Arial" pitchFamily="34" charset="0"/>
                <a:cs typeface="Arial" pitchFamily="34" charset="0"/>
              </a:rPr>
              <a:t>Your responsibilities under our Compliance Program extend to the CIA. </a:t>
            </a:r>
          </a:p>
          <a:p>
            <a:pPr marL="0" lvl="1" indent="1588">
              <a:buNone/>
            </a:pPr>
            <a:endParaRPr lang="en-US" sz="1200" kern="1200" dirty="0">
              <a:latin typeface="Arial" pitchFamily="34" charset="0"/>
              <a:cs typeface="Arial" pitchFamily="34" charset="0"/>
            </a:endParaRPr>
          </a:p>
          <a:p>
            <a:pPr marL="0" lvl="1" indent="1588">
              <a:buNone/>
            </a:pPr>
            <a:r>
              <a:rPr lang="en-US" sz="1200" kern="1200" dirty="0">
                <a:latin typeface="Arial" pitchFamily="34" charset="0"/>
                <a:cs typeface="Arial" pitchFamily="34" charset="0"/>
              </a:rPr>
              <a:t>Our Compliance Program and the CIA share the same basic objectives—promoting compliance with the law and fostering a commitment to doing business with integrity. </a:t>
            </a:r>
            <a:endParaRPr lang="en-US" sz="1200" dirty="0">
              <a:latin typeface="Arial" pitchFamily="34" charset="0"/>
              <a:cs typeface="Arial" pitchFamily="34" charset="0"/>
            </a:endParaRPr>
          </a:p>
        </p:txBody>
      </p:sp>
      <p:sp>
        <p:nvSpPr>
          <p:cNvPr id="6" name="Text Placeholder 5"/>
          <p:cNvSpPr>
            <a:spLocks noGrp="1"/>
          </p:cNvSpPr>
          <p:nvPr>
            <p:ph type="body" sz="quarter" idx="12"/>
          </p:nvPr>
        </p:nvSpPr>
        <p:spPr/>
        <p:txBody>
          <a:bodyPr/>
          <a:lstStyle/>
          <a:p>
            <a:r>
              <a:rPr lang="en-US" dirty="0">
                <a:latin typeface="Arial" charset="0"/>
                <a:cs typeface="Arial" charset="0"/>
              </a:rPr>
              <a:t>Welcome</a:t>
            </a:r>
          </a:p>
          <a:p>
            <a:endParaRPr lang="en-US" dirty="0"/>
          </a:p>
        </p:txBody>
      </p:sp>
      <p:sp>
        <p:nvSpPr>
          <p:cNvPr id="11" name="Text Placeholder 3"/>
          <p:cNvSpPr>
            <a:spLocks noGrp="1"/>
          </p:cNvSpPr>
          <p:nvPr>
            <p:ph type="body" sz="quarter" idx="11"/>
          </p:nvPr>
        </p:nvSpPr>
        <p:spPr>
          <a:xfrm>
            <a:off x="1524000" y="533400"/>
            <a:ext cx="2514600" cy="228600"/>
          </a:xfrm>
        </p:spPr>
        <p:txBody>
          <a:bodyPr/>
          <a:lstStyle/>
          <a:p>
            <a:pPr marL="0" indent="0" eaLnBrk="1" hangingPunct="1"/>
            <a:r>
              <a:rPr lang="en-US" sz="1100" b="1" dirty="0">
                <a:solidFill>
                  <a:schemeClr val="bg1"/>
                </a:solidFill>
                <a:latin typeface="Arial" charset="0"/>
                <a:cs typeface="Arial" charset="0"/>
              </a:rPr>
              <a:t>Course Introduction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en-US" dirty="0"/>
              <a:t>Course Introduction</a:t>
            </a:r>
          </a:p>
        </p:txBody>
      </p:sp>
      <p:pic>
        <p:nvPicPr>
          <p:cNvPr id="5" name="Picture Placeholder 4" descr="manager_map_01.jpg"/>
          <p:cNvPicPr>
            <a:picLocks noGrp="1" noChangeAspect="1"/>
          </p:cNvPicPr>
          <p:nvPr>
            <p:ph type="pic" sz="quarter" idx="10"/>
          </p:nvPr>
        </p:nvPicPr>
        <p:blipFill>
          <a:blip r:embed="rId3" cstate="print"/>
          <a:srcRect l="2628" r="2628"/>
          <a:stretch>
            <a:fillRect/>
          </a:stretch>
        </p:blip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tallen\Desktop\teva\GUI_elements\help_bottom.png"/>
          <p:cNvPicPr>
            <a:picLocks noChangeAspect="1" noChangeArrowheads="1"/>
          </p:cNvPicPr>
          <p:nvPr/>
        </p:nvPicPr>
        <p:blipFill>
          <a:blip r:embed="rId3" cstate="print"/>
          <a:srcRect/>
          <a:stretch>
            <a:fillRect/>
          </a:stretch>
        </p:blipFill>
        <p:spPr bwMode="auto">
          <a:xfrm>
            <a:off x="0" y="5462588"/>
            <a:ext cx="9144000" cy="557212"/>
          </a:xfrm>
          <a:prstGeom prst="rect">
            <a:avLst/>
          </a:prstGeom>
          <a:noFill/>
          <a:ln w="9525">
            <a:noFill/>
            <a:miter lim="800000"/>
            <a:headEnd/>
            <a:tailEnd/>
          </a:ln>
        </p:spPr>
      </p:pic>
      <p:sp>
        <p:nvSpPr>
          <p:cNvPr id="24579" name="TextBox 2"/>
          <p:cNvSpPr txBox="1">
            <a:spLocks noChangeArrowheads="1"/>
          </p:cNvSpPr>
          <p:nvPr/>
        </p:nvSpPr>
        <p:spPr bwMode="auto">
          <a:xfrm>
            <a:off x="365125" y="2057400"/>
            <a:ext cx="8382000" cy="2995613"/>
          </a:xfrm>
          <a:prstGeom prst="rect">
            <a:avLst/>
          </a:prstGeom>
          <a:noFill/>
          <a:ln w="9525">
            <a:noFill/>
            <a:miter lim="800000"/>
            <a:headEnd/>
            <a:tailEnd/>
          </a:ln>
        </p:spPr>
        <p:txBody>
          <a:bodyPr>
            <a:spAutoFit/>
          </a:bodyPr>
          <a:lstStyle/>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Title:</a:t>
            </a:r>
            <a:r>
              <a:rPr lang="en-US" sz="1400" dirty="0">
                <a:solidFill>
                  <a:srgbClr val="3F3F3F"/>
                </a:solidFill>
                <a:latin typeface="Arial" charset="0"/>
                <a:cs typeface="Arial" charset="0"/>
              </a:rPr>
              <a:t> Displays the titles of the current module that you are viewing.</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Exit:</a:t>
            </a:r>
            <a:r>
              <a:rPr lang="en-US" sz="1400" dirty="0">
                <a:solidFill>
                  <a:srgbClr val="3F3F3F"/>
                </a:solidFill>
                <a:latin typeface="Arial" charset="0"/>
                <a:cs typeface="Arial" charset="0"/>
              </a:rPr>
              <a:t> Click at any time to exit the course. When you exit the course using this Exit button, the course saves your place. When you return to the course later, you have the option to begin where you left off or start from the beginning of the course.</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Menu:</a:t>
            </a:r>
            <a:r>
              <a:rPr lang="en-US" sz="1400" dirty="0">
                <a:solidFill>
                  <a:srgbClr val="3F3F3F"/>
                </a:solidFill>
                <a:latin typeface="Arial" charset="0"/>
                <a:cs typeface="Arial" charset="0"/>
              </a:rPr>
              <a:t> Click here to see a list of course topics. You must complete this course in order. Once you have completed a topic, you may return to that topic at any time. </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Resources:</a:t>
            </a:r>
            <a:r>
              <a:rPr lang="en-US" sz="1400" dirty="0">
                <a:solidFill>
                  <a:srgbClr val="3F3F3F"/>
                </a:solidFill>
                <a:latin typeface="Arial" charset="0"/>
                <a:cs typeface="Arial" charset="0"/>
              </a:rPr>
              <a:t> Click for additional information and resources.</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Transcript:</a:t>
            </a:r>
            <a:r>
              <a:rPr lang="en-US" sz="1400" dirty="0">
                <a:solidFill>
                  <a:srgbClr val="3F3F3F"/>
                </a:solidFill>
                <a:latin typeface="Arial" charset="0"/>
                <a:cs typeface="Arial" charset="0"/>
              </a:rPr>
              <a:t> Click here to view the audio transcript for each screen. You may open and close the transcript window at any time.</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Course Progress:</a:t>
            </a:r>
            <a:r>
              <a:rPr lang="en-US" sz="1400" dirty="0">
                <a:solidFill>
                  <a:srgbClr val="3F3F3F"/>
                </a:solidFill>
                <a:latin typeface="Arial" charset="0"/>
                <a:cs typeface="Arial" charset="0"/>
              </a:rPr>
              <a:t> This bar shows your progress in the course.</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Previous:</a:t>
            </a:r>
            <a:r>
              <a:rPr lang="en-US" sz="1400" dirty="0">
                <a:solidFill>
                  <a:srgbClr val="3F3F3F"/>
                </a:solidFill>
                <a:latin typeface="Arial" charset="0"/>
                <a:cs typeface="Arial" charset="0"/>
              </a:rPr>
              <a:t> Click the back arrow to go back to the previous screen.</a:t>
            </a:r>
          </a:p>
          <a:p>
            <a:pPr marL="342900" indent="-342900" fontAlgn="base">
              <a:lnSpc>
                <a:spcPts val="1850"/>
              </a:lnSpc>
              <a:spcBef>
                <a:spcPct val="0"/>
              </a:spcBef>
              <a:spcAft>
                <a:spcPct val="0"/>
              </a:spcAft>
              <a:buFont typeface="Calibri" pitchFamily="34" charset="0"/>
              <a:buAutoNum type="arabicPeriod"/>
            </a:pPr>
            <a:r>
              <a:rPr lang="en-US" sz="1400" b="1" dirty="0">
                <a:solidFill>
                  <a:srgbClr val="3F3F3F"/>
                </a:solidFill>
                <a:latin typeface="Arial" charset="0"/>
                <a:cs typeface="Arial" charset="0"/>
              </a:rPr>
              <a:t>Next:</a:t>
            </a:r>
            <a:r>
              <a:rPr lang="en-US" sz="1400" dirty="0">
                <a:solidFill>
                  <a:srgbClr val="3F3F3F"/>
                </a:solidFill>
                <a:latin typeface="Arial" charset="0"/>
                <a:cs typeface="Arial" charset="0"/>
              </a:rPr>
              <a:t> Click the forward arrow to go to the next screen. </a:t>
            </a:r>
          </a:p>
        </p:txBody>
      </p:sp>
      <p:pic>
        <p:nvPicPr>
          <p:cNvPr id="24580" name="Picture 4" descr="C:\Users\tallen\Dropbox\Work\Shire_CIA\L&amp;F_html\help_top.jpg"/>
          <p:cNvPicPr>
            <a:picLocks noChangeAspect="1" noChangeArrowheads="1"/>
          </p:cNvPicPr>
          <p:nvPr/>
        </p:nvPicPr>
        <p:blipFill>
          <a:blip r:embed="rId4" cstate="print"/>
          <a:srcRect/>
          <a:stretch>
            <a:fillRect/>
          </a:stretch>
        </p:blipFill>
        <p:spPr bwMode="auto">
          <a:xfrm>
            <a:off x="0" y="1138238"/>
            <a:ext cx="9144000" cy="557212"/>
          </a:xfrm>
          <a:prstGeom prst="rect">
            <a:avLst/>
          </a:prstGeom>
          <a:noFill/>
          <a:ln w="9525">
            <a:noFill/>
            <a:miter lim="800000"/>
            <a:headEnd/>
            <a:tailEnd/>
          </a:ln>
        </p:spPr>
      </p:pic>
      <p:sp>
        <p:nvSpPr>
          <p:cNvPr id="24581" name="Text Placeholder 3"/>
          <p:cNvSpPr>
            <a:spLocks noGrp="1"/>
          </p:cNvSpPr>
          <p:nvPr>
            <p:ph type="body" sz="quarter" idx="11"/>
          </p:nvPr>
        </p:nvSpPr>
        <p:spPr/>
        <p:txBody>
          <a:bodyPr/>
          <a:lstStyle/>
          <a:p>
            <a:pPr marL="0" indent="0" eaLnBrk="1" hangingPunct="1"/>
            <a:r>
              <a:rPr lang="en-US">
                <a:latin typeface="Arial" charset="0"/>
                <a:cs typeface="Arial" charset="0"/>
              </a:rPr>
              <a:t>Course Introduction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Placeholder 2"/>
          <p:cNvSpPr>
            <a:spLocks noGrp="1"/>
          </p:cNvSpPr>
          <p:nvPr>
            <p:ph type="body" sz="quarter" idx="11"/>
          </p:nvPr>
        </p:nvSpPr>
        <p:spPr/>
        <p:txBody>
          <a:bodyPr/>
          <a:lstStyle/>
          <a:p>
            <a:pPr eaLnBrk="1" hangingPunct="1">
              <a:defRPr/>
            </a:pPr>
            <a:r>
              <a:rPr lang="en-US" dirty="0"/>
              <a:t>This course will take you approximately  30 minutes to complete.</a:t>
            </a:r>
          </a:p>
          <a:p>
            <a:pPr eaLnBrk="1" hangingPunct="1">
              <a:defRPr/>
            </a:pPr>
            <a:r>
              <a:rPr lang="en-US" dirty="0"/>
              <a:t>Here are a few tips for completing this course: </a:t>
            </a:r>
          </a:p>
          <a:p>
            <a:pPr marL="171450" indent="-171450" eaLnBrk="1" hangingPunct="1">
              <a:buFont typeface="Arial" pitchFamily="34" charset="0"/>
              <a:buChar char="•"/>
              <a:defRPr/>
            </a:pPr>
            <a:r>
              <a:rPr lang="en-US" dirty="0"/>
              <a:t>Complete modules in their given order</a:t>
            </a:r>
          </a:p>
          <a:p>
            <a:pPr marL="171450" indent="-171450" eaLnBrk="1" hangingPunct="1">
              <a:buFont typeface="Arial" pitchFamily="34" charset="0"/>
              <a:buChar char="•"/>
              <a:defRPr/>
            </a:pPr>
            <a:r>
              <a:rPr lang="en-US" dirty="0"/>
              <a:t>Complete all components of a screen to activate the </a:t>
            </a:r>
            <a:r>
              <a:rPr lang="en-US" i="1" dirty="0"/>
              <a:t>Next</a:t>
            </a:r>
            <a:r>
              <a:rPr lang="en-US" dirty="0"/>
              <a:t> button </a:t>
            </a:r>
          </a:p>
          <a:p>
            <a:pPr marL="171450" indent="-171450" eaLnBrk="1" hangingPunct="1">
              <a:buFont typeface="Arial" pitchFamily="34" charset="0"/>
              <a:buChar char="•"/>
              <a:defRPr/>
            </a:pPr>
            <a:r>
              <a:rPr lang="en-US" dirty="0"/>
              <a:t>Return to completed pages at any time to review the content </a:t>
            </a:r>
          </a:p>
          <a:p>
            <a:pPr marL="171450" indent="-171450" eaLnBrk="1" hangingPunct="1">
              <a:buFont typeface="Arial" pitchFamily="34" charset="0"/>
              <a:buChar char="•"/>
              <a:defRPr/>
            </a:pPr>
            <a:r>
              <a:rPr lang="en-US" dirty="0"/>
              <a:t>Listen to narration or click the Transcript icon to read the audio transcript </a:t>
            </a:r>
          </a:p>
          <a:p>
            <a:pPr marL="171450" indent="-171450" eaLnBrk="1" hangingPunct="1">
              <a:buFont typeface="Arial" pitchFamily="34" charset="0"/>
              <a:buChar char="•"/>
              <a:defRPr/>
            </a:pPr>
            <a:r>
              <a:rPr lang="en-US" dirty="0"/>
              <a:t>Complete knowledge checks and practice activities</a:t>
            </a:r>
          </a:p>
          <a:p>
            <a:pPr eaLnBrk="1" hangingPunct="1">
              <a:defRPr/>
            </a:pPr>
            <a:r>
              <a:rPr lang="en-US" kern="1200" dirty="0"/>
              <a:t>To receive credit for this course, you must complete all the modules in their entirety. </a:t>
            </a:r>
          </a:p>
          <a:p>
            <a:pPr eaLnBrk="1" hangingPunct="1">
              <a:defRPr/>
            </a:pPr>
            <a:endParaRPr lang="en-US" dirty="0">
              <a:latin typeface="Arial" charset="0"/>
              <a:cs typeface="Arial" charset="0"/>
            </a:endParaRPr>
          </a:p>
        </p:txBody>
      </p:sp>
      <p:sp>
        <p:nvSpPr>
          <p:cNvPr id="25603" name="Text Placeholder 3"/>
          <p:cNvSpPr>
            <a:spLocks noGrp="1"/>
          </p:cNvSpPr>
          <p:nvPr>
            <p:ph type="body" sz="quarter" idx="12"/>
          </p:nvPr>
        </p:nvSpPr>
        <p:spPr>
          <a:xfrm>
            <a:off x="304800" y="1481138"/>
            <a:ext cx="4419600" cy="271462"/>
          </a:xfrm>
        </p:spPr>
        <p:txBody>
          <a:bodyPr/>
          <a:lstStyle/>
          <a:p>
            <a:pPr eaLnBrk="1" hangingPunct="1"/>
            <a:r>
              <a:rPr lang="en-US">
                <a:latin typeface="Arial" charset="0"/>
                <a:cs typeface="Arial" charset="0"/>
              </a:rPr>
              <a:t>Getting Started</a:t>
            </a:r>
          </a:p>
        </p:txBody>
      </p:sp>
      <p:sp>
        <p:nvSpPr>
          <p:cNvPr id="8" name="Text Placeholder 3"/>
          <p:cNvSpPr>
            <a:spLocks noGrp="1"/>
          </p:cNvSpPr>
          <p:nvPr>
            <p:ph type="body" sz="quarter" idx="11"/>
          </p:nvPr>
        </p:nvSpPr>
        <p:spPr>
          <a:xfrm>
            <a:off x="1524000" y="533400"/>
            <a:ext cx="2514600" cy="228600"/>
          </a:xfrm>
        </p:spPr>
        <p:txBody>
          <a:bodyPr/>
          <a:lstStyle/>
          <a:p>
            <a:pPr marL="0" indent="0" eaLnBrk="1" hangingPunct="1"/>
            <a:r>
              <a:rPr lang="en-US" sz="1100" b="1" dirty="0">
                <a:solidFill>
                  <a:schemeClr val="bg1"/>
                </a:solidFill>
                <a:latin typeface="Arial" charset="0"/>
                <a:cs typeface="Arial" charset="0"/>
              </a:rPr>
              <a:t>Course Introduction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8"/>
          <p:cNvSpPr>
            <a:spLocks noGrp="1"/>
          </p:cNvSpPr>
          <p:nvPr>
            <p:ph type="body" sz="quarter" idx="4294967295"/>
          </p:nvPr>
        </p:nvSpPr>
        <p:spPr>
          <a:xfrm>
            <a:off x="1524000" y="533400"/>
            <a:ext cx="5562600" cy="304800"/>
          </a:xfrm>
          <a:prstGeom prst="rect">
            <a:avLst/>
          </a:prstGeom>
        </p:spPr>
        <p:txBody>
          <a:bodyPr/>
          <a:lstStyle/>
          <a:p>
            <a:pPr marL="0" indent="0" eaLnBrk="1" hangingPunct="1"/>
            <a:r>
              <a:rPr lang="en-US" sz="1100" b="1" dirty="0">
                <a:solidFill>
                  <a:schemeClr val="bg1"/>
                </a:solidFill>
                <a:latin typeface="Arial" charset="0"/>
                <a:cs typeface="Arial" charset="0"/>
              </a:rPr>
              <a:t>Reportable Events, Reporting Options and Disciplinary Actions</a:t>
            </a:r>
          </a:p>
        </p:txBody>
      </p:sp>
      <p:pic>
        <p:nvPicPr>
          <p:cNvPr id="5" name="Picture Placeholder 4" descr="manager_map_02.jpg"/>
          <p:cNvPicPr>
            <a:picLocks noGrp="1" noChangeAspect="1"/>
          </p:cNvPicPr>
          <p:nvPr>
            <p:ph type="pic" sz="quarter" idx="10"/>
          </p:nvPr>
        </p:nvPicPr>
        <p:blipFill>
          <a:blip r:embed="rId3" cstate="print"/>
          <a:srcRect l="2628" r="2628"/>
          <a:stretch>
            <a:fillRect/>
          </a:stretch>
        </p:blipFill>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pPr lvl="1"/>
            <a:r>
              <a:rPr lang="en-US" sz="1200" dirty="0">
                <a:latin typeface="Arial" pitchFamily="34" charset="0"/>
                <a:cs typeface="Arial" pitchFamily="34" charset="0"/>
              </a:rPr>
              <a:t>A matter that a</a:t>
            </a:r>
            <a:r>
              <a:rPr lang="en-US" sz="1200" kern="1200" dirty="0">
                <a:latin typeface="Arial" pitchFamily="34" charset="0"/>
                <a:cs typeface="Arial" pitchFamily="34" charset="0"/>
              </a:rPr>
              <a:t> reasonable person would consider a probable violation of:</a:t>
            </a:r>
          </a:p>
          <a:p>
            <a:pPr lvl="2"/>
            <a:r>
              <a:rPr lang="en-US" sz="1200" kern="1200" dirty="0">
                <a:latin typeface="Arial" pitchFamily="34" charset="0"/>
                <a:cs typeface="Arial" pitchFamily="34" charset="0"/>
              </a:rPr>
              <a:t>Criminal laws </a:t>
            </a:r>
          </a:p>
          <a:p>
            <a:pPr lvl="2"/>
            <a:r>
              <a:rPr lang="en-US" sz="1200" kern="1200" dirty="0">
                <a:latin typeface="Arial" pitchFamily="34" charset="0"/>
                <a:cs typeface="Arial" pitchFamily="34" charset="0"/>
              </a:rPr>
              <a:t>Civil laws</a:t>
            </a:r>
          </a:p>
          <a:p>
            <a:pPr lvl="2"/>
            <a:r>
              <a:rPr lang="en-US" sz="1200" kern="1200" dirty="0">
                <a:latin typeface="Arial" pitchFamily="34" charset="0"/>
                <a:cs typeface="Arial" pitchFamily="34" charset="0"/>
              </a:rPr>
              <a:t>Administrative laws applicable to any Federal healthcare program for which there may be penalties or exclusion </a:t>
            </a:r>
          </a:p>
          <a:p>
            <a:pPr lvl="2"/>
            <a:r>
              <a:rPr lang="en-US" sz="1200" kern="1200" dirty="0">
                <a:latin typeface="Arial" pitchFamily="34" charset="0"/>
                <a:cs typeface="Arial" pitchFamily="34" charset="0"/>
              </a:rPr>
              <a:t>Administrative laws applicable to any FDA requirements relating to the promotion of Government Reimbursed Products (e.g., off-label promotions)</a:t>
            </a:r>
          </a:p>
          <a:p>
            <a:pPr lvl="1"/>
            <a:r>
              <a:rPr lang="en-US" sz="1200" kern="1200" dirty="0">
                <a:latin typeface="Arial" pitchFamily="34" charset="0"/>
                <a:cs typeface="Arial" pitchFamily="34" charset="0"/>
              </a:rPr>
              <a:t>The employment or contracting with a Covered Person who is ineligible</a:t>
            </a:r>
          </a:p>
          <a:p>
            <a:pPr lvl="1"/>
            <a:r>
              <a:rPr lang="en-US" sz="1200" kern="1200" dirty="0">
                <a:latin typeface="Arial" pitchFamily="34" charset="0"/>
                <a:cs typeface="Arial" pitchFamily="34" charset="0"/>
              </a:rPr>
              <a:t>The filing of a bankruptcy petition by Shire</a:t>
            </a:r>
            <a:endParaRPr lang="en-US" sz="1200" dirty="0">
              <a:latin typeface="Arial" pitchFamily="34" charset="0"/>
              <a:cs typeface="Arial" pitchFamily="34" charset="0"/>
            </a:endParaRPr>
          </a:p>
        </p:txBody>
      </p:sp>
      <p:sp>
        <p:nvSpPr>
          <p:cNvPr id="7" name="Text Placeholder 8"/>
          <p:cNvSpPr>
            <a:spLocks noGrp="1"/>
          </p:cNvSpPr>
          <p:nvPr>
            <p:ph type="body" sz="quarter" idx="13"/>
          </p:nvPr>
        </p:nvSpPr>
        <p:spPr>
          <a:xfrm>
            <a:off x="1524000" y="533400"/>
            <a:ext cx="4480560" cy="228600"/>
          </a:xfrm>
          <a:prstGeom prst="rect">
            <a:avLst/>
          </a:prstGeom>
        </p:spPr>
        <p:txBody>
          <a:bodyPr/>
          <a:lstStyle/>
          <a:p>
            <a:pPr marL="0" indent="0" eaLnBrk="1" hangingPunct="1"/>
            <a:r>
              <a:rPr lang="en-US" sz="1100" b="1" dirty="0">
                <a:solidFill>
                  <a:schemeClr val="bg1"/>
                </a:solidFill>
                <a:latin typeface="Arial" charset="0"/>
                <a:cs typeface="Arial" charset="0"/>
              </a:rPr>
              <a:t>Reportable Events, Reporting Options and Disciplinary Actions</a:t>
            </a:r>
          </a:p>
        </p:txBody>
      </p:sp>
      <p:sp>
        <p:nvSpPr>
          <p:cNvPr id="9" name="Text Placeholder 8"/>
          <p:cNvSpPr txBox="1">
            <a:spLocks/>
          </p:cNvSpPr>
          <p:nvPr/>
        </p:nvSpPr>
        <p:spPr bwMode="auto">
          <a:xfrm>
            <a:off x="304800" y="1524000"/>
            <a:ext cx="44196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50000"/>
              </a:spcAft>
              <a:buClrTx/>
              <a:buSzTx/>
              <a:buFontTx/>
              <a:buNone/>
              <a:tabLst/>
              <a:defRPr/>
            </a:pPr>
            <a:r>
              <a:rPr kumimoji="0" lang="en-US" sz="1600" b="1" i="0" u="none" strike="noStrike" kern="0" cap="none" spc="0" normalizeH="0" baseline="0" noProof="0" dirty="0">
                <a:ln>
                  <a:noFill/>
                </a:ln>
                <a:solidFill>
                  <a:schemeClr val="tx1"/>
                </a:solidFill>
                <a:effectLst/>
                <a:uLnTx/>
                <a:uFillTx/>
                <a:latin typeface="Arial" pitchFamily="34" charset="0"/>
                <a:ea typeface="+mn-ea"/>
                <a:cs typeface="Arial" pitchFamily="34" charset="0"/>
              </a:rPr>
              <a:t>What are Reportable Events?</a:t>
            </a:r>
          </a:p>
        </p:txBody>
      </p:sp>
      <p:pic>
        <p:nvPicPr>
          <p:cNvPr id="8" name="Picture Placeholder 7" descr="6060.jpg"/>
          <p:cNvPicPr>
            <a:picLocks noGrp="1" noChangeAspect="1"/>
          </p:cNvPicPr>
          <p:nvPr>
            <p:ph type="pic" sz="quarter" idx="10"/>
          </p:nvPr>
        </p:nvPicPr>
        <p:blipFill>
          <a:blip r:embed="rId3" cstate="print"/>
          <a:srcRect l="1432" r="1432"/>
          <a:stretch>
            <a:fillRect/>
          </a:stretch>
        </p:blip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Stock_000000929933Small.jpg"/>
          <p:cNvPicPr>
            <a:picLocks noGrp="1" noChangeAspect="1"/>
          </p:cNvPicPr>
          <p:nvPr>
            <p:ph type="pic" sz="quarter" idx="10"/>
          </p:nvPr>
        </p:nvPicPr>
        <p:blipFill>
          <a:blip r:embed="rId3" cstate="print"/>
          <a:srcRect t="28438" b="28438"/>
          <a:stretch>
            <a:fillRect/>
          </a:stretch>
        </p:blipFill>
        <p:spPr/>
      </p:pic>
      <p:sp>
        <p:nvSpPr>
          <p:cNvPr id="8" name="Text Placeholder 7"/>
          <p:cNvSpPr>
            <a:spLocks noGrp="1"/>
          </p:cNvSpPr>
          <p:nvPr>
            <p:ph type="body" sz="quarter" idx="11"/>
          </p:nvPr>
        </p:nvSpPr>
        <p:spPr/>
        <p:txBody>
          <a:bodyPr/>
          <a:lstStyle/>
          <a:p>
            <a:r>
              <a:rPr lang="en-US" dirty="0"/>
              <a:t>The event must be reported, in writing, to the Office of Inspector General (OIG), within 30 days </a:t>
            </a:r>
            <a:r>
              <a:rPr lang="en-US" kern="1200" dirty="0"/>
              <a:t>after Shire determines the event exists</a:t>
            </a:r>
            <a:r>
              <a:rPr lang="en-US" dirty="0"/>
              <a:t>. </a:t>
            </a:r>
          </a:p>
          <a:p>
            <a:r>
              <a:rPr lang="en-US" dirty="0"/>
              <a:t>The report must include: a </a:t>
            </a:r>
            <a:r>
              <a:rPr lang="en-US" kern="1200" dirty="0"/>
              <a:t>complete description of the Reportable Event, Shire's actions taken to correct it, and any steps Shire plans to take to prevent its reoccurrence.</a:t>
            </a:r>
            <a:endParaRPr lang="en-US" dirty="0"/>
          </a:p>
        </p:txBody>
      </p:sp>
      <p:sp>
        <p:nvSpPr>
          <p:cNvPr id="9" name="Text Placeholder 8"/>
          <p:cNvSpPr>
            <a:spLocks noGrp="1"/>
          </p:cNvSpPr>
          <p:nvPr>
            <p:ph type="body" sz="quarter" idx="12"/>
          </p:nvPr>
        </p:nvSpPr>
        <p:spPr/>
        <p:txBody>
          <a:bodyPr/>
          <a:lstStyle/>
          <a:p>
            <a:r>
              <a:rPr lang="en-US" dirty="0"/>
              <a:t>Reporting Reportable Events</a:t>
            </a:r>
          </a:p>
        </p:txBody>
      </p:sp>
      <p:sp>
        <p:nvSpPr>
          <p:cNvPr id="12" name="Text Placeholder 8"/>
          <p:cNvSpPr>
            <a:spLocks noGrp="1"/>
          </p:cNvSpPr>
          <p:nvPr>
            <p:ph type="body" sz="quarter" idx="13"/>
          </p:nvPr>
        </p:nvSpPr>
        <p:spPr>
          <a:xfrm>
            <a:off x="1524000" y="533400"/>
            <a:ext cx="4480560" cy="228600"/>
          </a:xfrm>
          <a:prstGeom prst="rect">
            <a:avLst/>
          </a:prstGeom>
        </p:spPr>
        <p:txBody>
          <a:bodyPr/>
          <a:lstStyle/>
          <a:p>
            <a:pPr marL="0" indent="0" eaLnBrk="1" hangingPunct="1"/>
            <a:r>
              <a:rPr lang="en-US" sz="1100" b="1" dirty="0">
                <a:solidFill>
                  <a:schemeClr val="bg1"/>
                </a:solidFill>
                <a:latin typeface="Arial" charset="0"/>
                <a:cs typeface="Arial" charset="0"/>
              </a:rPr>
              <a:t>Reportable Events, Reporting Options and Disciplinary Actions</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PFI1851">
      <a:dk1>
        <a:srgbClr val="3F3F3F"/>
      </a:dk1>
      <a:lt1>
        <a:srgbClr val="FFFFFF"/>
      </a:lt1>
      <a:dk2>
        <a:srgbClr val="7F7F7F"/>
      </a:dk2>
      <a:lt2>
        <a:srgbClr val="F2F2F2"/>
      </a:lt2>
      <a:accent1>
        <a:srgbClr val="118DCC"/>
      </a:accent1>
      <a:accent2>
        <a:srgbClr val="4A2460"/>
      </a:accent2>
      <a:accent3>
        <a:srgbClr val="05769E"/>
      </a:accent3>
      <a:accent4>
        <a:srgbClr val="8B8B8B"/>
      </a:accent4>
      <a:accent5>
        <a:srgbClr val="79C0DD"/>
      </a:accent5>
      <a:accent6>
        <a:srgbClr val="C9EAF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11857</TotalTime>
  <Words>6302</Words>
  <Application>Microsoft Office PowerPoint</Application>
  <PresentationFormat>On-screen Show (4:3)</PresentationFormat>
  <Paragraphs>505</Paragraphs>
  <Slides>28</Slides>
  <Notes>28</Notes>
  <HiddenSlides>0</HiddenSlides>
  <MMClips>0</MMClips>
  <ScaleCrop>false</ScaleCrop>
  <HeadingPairs>
    <vt:vector size="6" baseType="variant">
      <vt:variant>
        <vt:lpstr>Fonts Used</vt:lpstr>
      </vt:variant>
      <vt:variant>
        <vt:i4>3</vt:i4>
      </vt:variant>
      <vt:variant>
        <vt:lpstr>Theme</vt:lpstr>
      </vt:variant>
      <vt:variant>
        <vt:i4>9</vt:i4>
      </vt:variant>
      <vt:variant>
        <vt:lpstr>Slide Titles</vt:lpstr>
      </vt:variant>
      <vt:variant>
        <vt:i4>28</vt:i4>
      </vt:variant>
    </vt:vector>
  </HeadingPairs>
  <TitlesOfParts>
    <vt:vector size="40" baseType="lpstr">
      <vt:lpstr>Arial</vt:lpstr>
      <vt:lpstr>Calibri</vt:lpstr>
      <vt:lpstr>Wingdings</vt:lpstr>
      <vt:lpstr>Office Theme</vt:lpstr>
      <vt:lpstr>1_Office Theme</vt:lpstr>
      <vt:lpstr>2_Office Theme</vt:lpstr>
      <vt:lpstr>3_Office Theme</vt:lpstr>
      <vt:lpstr>4_Office Theme</vt:lpstr>
      <vt:lpstr>5_Office Theme</vt:lpstr>
      <vt:lpstr>6_Office Theme</vt:lpstr>
      <vt:lpstr>7_Office Theme</vt:lpstr>
      <vt:lpstr>8_Office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 Allen</dc:creator>
  <cp:lastModifiedBy>A1</cp:lastModifiedBy>
  <cp:revision>301</cp:revision>
  <dcterms:created xsi:type="dcterms:W3CDTF">2013-06-13T19:21:13Z</dcterms:created>
  <dcterms:modified xsi:type="dcterms:W3CDTF">2017-02-20T18:58:30Z</dcterms:modified>
</cp:coreProperties>
</file>